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5"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3" r:id="rId20"/>
    <p:sldId id="302" r:id="rId21"/>
    <p:sldId id="304" r:id="rId22"/>
    <p:sldId id="305" r:id="rId23"/>
    <p:sldId id="275" r:id="rId24"/>
    <p:sldId id="278" r:id="rId25"/>
    <p:sldId id="279" r:id="rId26"/>
    <p:sldId id="280" r:id="rId27"/>
    <p:sldId id="281" r:id="rId28"/>
    <p:sldId id="282" r:id="rId29"/>
    <p:sldId id="301" r:id="rId30"/>
    <p:sldId id="283" r:id="rId31"/>
    <p:sldId id="284" r:id="rId32"/>
    <p:sldId id="299" r:id="rId33"/>
    <p:sldId id="286" r:id="rId34"/>
    <p:sldId id="285" r:id="rId35"/>
    <p:sldId id="287" r:id="rId36"/>
    <p:sldId id="288" r:id="rId37"/>
    <p:sldId id="289" r:id="rId38"/>
    <p:sldId id="290" r:id="rId39"/>
    <p:sldId id="291" r:id="rId40"/>
  </p:sldIdLst>
  <p:sldSz cx="9144000" cy="6858000" type="screen4x3"/>
  <p:notesSz cx="6950075" cy="9236075"/>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BF4F70-E51F-4142-BB5C-1EB97BE711D1}">
  <a:tblStyle styleId="{2BBF4F70-E51F-4142-BB5C-1EB97BE711D1}" styleName="Table_0"/>
  <a:tblStyle styleId="{E44B45FD-1802-4B7A-88A5-526ACEC2BDF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F666AED1-2853-4267-AEE1-1EE3021993D8}" styleName="Table_2"/>
  <a:tblStyle styleId="{4ED89C0E-B293-49FE-B8AD-1144DD9D0FB5}"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FDBAA2AE-F8F2-4E7C-8348-B97AAFFEDB5E}"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5" d="100"/>
          <a:sy n="85" d="100"/>
        </p:scale>
        <p:origin x="84" y="10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'Question 25'!$B$34</c:f>
              <c:strCache>
                <c:ptCount val="1"/>
                <c:pt idx="0">
                  <c:v>Female</c:v>
                </c:pt>
              </c:strCache>
            </c:strRef>
          </c:tx>
          <c:spPr>
            <a:solidFill>
              <a:srgbClr val="5B9BD5"/>
            </a:solidFill>
            <a:ln w="25400">
              <a:noFill/>
            </a:ln>
          </c:spPr>
          <c:invertIfNegative val="0"/>
          <c:dLbls>
            <c:dLbl>
              <c:idx val="0"/>
              <c:layout>
                <c:manualLayout>
                  <c:x val="0"/>
                  <c:y val="-0.1932826362484157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810810810810811E-2"/>
                  <c:y val="-0.1172370088719898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612612612612612E-2"/>
                  <c:y val="-0.199619771863117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0090090090090089E-3"/>
                  <c:y val="-8.55513307984790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171-4B0C-B63F-D1869BC5B092}"/>
                </c:ext>
                <c:ext xmlns:c15="http://schemas.microsoft.com/office/drawing/2012/chart" uri="{CE6537A1-D6FC-4f65-9D91-7224C49458BB}">
                  <c15:layout/>
                </c:ext>
              </c:extLst>
            </c:dLbl>
            <c:dLbl>
              <c:idx val="4"/>
              <c:layout>
                <c:manualLayout>
                  <c:x val="1.2612612612612744E-2"/>
                  <c:y val="-6.02027883396705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6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'Question 25'!$D$33:$I$33</c:f>
              <c:numCache>
                <c:formatCode>General</c:formatCode>
                <c:ptCount val="6"/>
                <c:pt idx="0">
                  <c:v>2014</c:v>
                </c:pt>
                <c:pt idx="1">
                  <c:v>2015</c:v>
                </c:pt>
                <c:pt idx="2">
                  <c:v>2016</c:v>
                </c:pt>
                <c:pt idx="3">
                  <c:v>2017</c:v>
                </c:pt>
                <c:pt idx="4">
                  <c:v>2018</c:v>
                </c:pt>
                <c:pt idx="5">
                  <c:v>2019</c:v>
                </c:pt>
              </c:numCache>
            </c:numRef>
          </c:cat>
          <c:val>
            <c:numRef>
              <c:f>'Question 25'!$D$34:$I$34</c:f>
              <c:numCache>
                <c:formatCode>0.0%</c:formatCode>
                <c:ptCount val="6"/>
                <c:pt idx="0">
                  <c:v>0.72299999999999998</c:v>
                </c:pt>
                <c:pt idx="1">
                  <c:v>0.71399999999999997</c:v>
                </c:pt>
                <c:pt idx="2">
                  <c:v>0.747</c:v>
                </c:pt>
                <c:pt idx="3">
                  <c:v>0.64800000000000002</c:v>
                </c:pt>
                <c:pt idx="4">
                  <c:v>0.56499999999999995</c:v>
                </c:pt>
                <c:pt idx="5">
                  <c:v>0.54100000000000004</c:v>
                </c:pt>
              </c:numCache>
            </c:numRef>
          </c:val>
          <c:extLst xmlns:c16r2="http://schemas.microsoft.com/office/drawing/2015/06/chart">
            <c:ext xmlns:c16="http://schemas.microsoft.com/office/drawing/2014/chart" uri="{C3380CC4-5D6E-409C-BE32-E72D297353CC}">
              <c16:uniqueId val="{00000001-A171-4B0C-B63F-D1869BC5B092}"/>
            </c:ext>
          </c:extLst>
        </c:ser>
        <c:ser>
          <c:idx val="1"/>
          <c:order val="1"/>
          <c:tx>
            <c:strRef>
              <c:f>'Question 25'!$B$35</c:f>
              <c:strCache>
                <c:ptCount val="1"/>
                <c:pt idx="0">
                  <c:v>Male</c:v>
                </c:pt>
              </c:strCache>
            </c:strRef>
          </c:tx>
          <c:spPr>
            <a:solidFill>
              <a:srgbClr val="ED7D31"/>
            </a:solidFill>
            <a:ln w="25400">
              <a:noFill/>
            </a:ln>
          </c:spPr>
          <c:invertIfNegative val="0"/>
          <c:dLbls>
            <c:dLbl>
              <c:idx val="0"/>
              <c:layout>
                <c:manualLayout>
                  <c:x val="1.8018018018017853E-3"/>
                  <c:y val="4.4359949302915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171-4B0C-B63F-D1869BC5B092}"/>
                </c:ext>
                <c:ext xmlns:c15="http://schemas.microsoft.com/office/drawing/2012/chart" uri="{CE6537A1-D6FC-4f65-9D91-7224C49458BB}">
                  <c15:layout/>
                </c:ext>
              </c:extLst>
            </c:dLbl>
            <c:dLbl>
              <c:idx val="1"/>
              <c:layout>
                <c:manualLayout>
                  <c:x val="-6.6065302874049691E-17"/>
                  <c:y val="1.26742712294043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171-4B0C-B63F-D1869BC5B092}"/>
                </c:ext>
                <c:ext xmlns:c15="http://schemas.microsoft.com/office/drawing/2012/chart" uri="{CE6537A1-D6FC-4f65-9D91-7224C49458BB}">
                  <c15:layout/>
                </c:ext>
              </c:extLst>
            </c:dLbl>
            <c:dLbl>
              <c:idx val="2"/>
              <c:layout>
                <c:manualLayout>
                  <c:x val="1.2612612612612612E-2"/>
                  <c:y val="6.97084917617236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171-4B0C-B63F-D1869BC5B092}"/>
                </c:ext>
                <c:ext xmlns:c15="http://schemas.microsoft.com/office/drawing/2012/chart" uri="{CE6537A1-D6FC-4f65-9D91-7224C49458BB}">
                  <c15:layout/>
                </c:ext>
              </c:extLst>
            </c:dLbl>
            <c:dLbl>
              <c:idx val="3"/>
              <c:layout>
                <c:manualLayout>
                  <c:x val="9.0090090090090089E-3"/>
                  <c:y val="-1.58428390367554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171-4B0C-B63F-D1869BC5B092}"/>
                </c:ext>
                <c:ext xmlns:c15="http://schemas.microsoft.com/office/drawing/2012/chart" uri="{CE6537A1-D6FC-4f65-9D91-7224C49458BB}">
                  <c15:layout/>
                </c:ext>
              </c:extLst>
            </c:dLbl>
            <c:dLbl>
              <c:idx val="4"/>
              <c:layout>
                <c:manualLayout>
                  <c:x val="1.2612612612612744E-2"/>
                  <c:y val="-6.97084917617237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2072072072070755E-3"/>
                  <c:y val="-0.1330798479087452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6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'Question 25'!$D$33:$I$33</c:f>
              <c:numCache>
                <c:formatCode>General</c:formatCode>
                <c:ptCount val="6"/>
                <c:pt idx="0">
                  <c:v>2014</c:v>
                </c:pt>
                <c:pt idx="1">
                  <c:v>2015</c:v>
                </c:pt>
                <c:pt idx="2">
                  <c:v>2016</c:v>
                </c:pt>
                <c:pt idx="3">
                  <c:v>2017</c:v>
                </c:pt>
                <c:pt idx="4">
                  <c:v>2018</c:v>
                </c:pt>
                <c:pt idx="5">
                  <c:v>2019</c:v>
                </c:pt>
              </c:numCache>
            </c:numRef>
          </c:cat>
          <c:val>
            <c:numRef>
              <c:f>'Question 25'!$D$35:$I$35</c:f>
              <c:numCache>
                <c:formatCode>0.0%</c:formatCode>
                <c:ptCount val="6"/>
                <c:pt idx="0">
                  <c:v>0.27700000000000002</c:v>
                </c:pt>
                <c:pt idx="1">
                  <c:v>0.28599999999999998</c:v>
                </c:pt>
                <c:pt idx="2">
                  <c:v>0.253</c:v>
                </c:pt>
                <c:pt idx="3">
                  <c:v>0.35200000000000004</c:v>
                </c:pt>
                <c:pt idx="4">
                  <c:v>0.435</c:v>
                </c:pt>
                <c:pt idx="5">
                  <c:v>0.45899999999999996</c:v>
                </c:pt>
              </c:numCache>
            </c:numRef>
          </c:val>
          <c:extLst xmlns:c16r2="http://schemas.microsoft.com/office/drawing/2015/06/chart">
            <c:ext xmlns:c16="http://schemas.microsoft.com/office/drawing/2014/chart" uri="{C3380CC4-5D6E-409C-BE32-E72D297353CC}">
              <c16:uniqueId val="{00000006-A171-4B0C-B63F-D1869BC5B092}"/>
            </c:ext>
          </c:extLst>
        </c:ser>
        <c:dLbls>
          <c:showLegendKey val="0"/>
          <c:showVal val="0"/>
          <c:showCatName val="0"/>
          <c:showSerName val="0"/>
          <c:showPercent val="0"/>
          <c:showBubbleSize val="0"/>
        </c:dLbls>
        <c:gapWidth val="150"/>
        <c:overlap val="100"/>
        <c:axId val="201264432"/>
        <c:axId val="376364848"/>
      </c:barChart>
      <c:catAx>
        <c:axId val="20126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en-US"/>
          </a:p>
        </c:txPr>
        <c:crossAx val="376364848"/>
        <c:crosses val="autoZero"/>
        <c:auto val="1"/>
        <c:lblAlgn val="ctr"/>
        <c:lblOffset val="100"/>
        <c:noMultiLvlLbl val="0"/>
      </c:catAx>
      <c:valAx>
        <c:axId val="376364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201264432"/>
        <c:crosses val="autoZero"/>
        <c:crossBetween val="between"/>
      </c:valAx>
      <c:spPr>
        <a:noFill/>
        <a:ln w="25400">
          <a:noFill/>
        </a:ln>
      </c:spPr>
    </c:plotArea>
    <c:legend>
      <c:legendPos val="b"/>
      <c:layout/>
      <c:overlay val="0"/>
      <c:spPr>
        <a:noFill/>
        <a:ln w="25400">
          <a:noFill/>
        </a:ln>
      </c:spPr>
      <c:txPr>
        <a:bodyPr/>
        <a:lstStyle/>
        <a:p>
          <a:pPr>
            <a:defRPr sz="16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6'!$C$103:$C$123</c:f>
              <c:strCache>
                <c:ptCount val="21"/>
                <c:pt idx="0">
                  <c:v>Bryant University</c:v>
                </c:pt>
                <c:pt idx="1">
                  <c:v>Cambrian College </c:v>
                </c:pt>
                <c:pt idx="2">
                  <c:v>Carlton University</c:v>
                </c:pt>
                <c:pt idx="3">
                  <c:v>Hull University</c:v>
                </c:pt>
                <c:pt idx="4">
                  <c:v>Royal Veterinary College</c:v>
                </c:pt>
                <c:pt idx="5">
                  <c:v>SCAD University</c:v>
                </c:pt>
                <c:pt idx="6">
                  <c:v>Seneca College</c:v>
                </c:pt>
                <c:pt idx="7">
                  <c:v>St.George University</c:v>
                </c:pt>
                <c:pt idx="8">
                  <c:v>The Ohio State University</c:v>
                </c:pt>
                <c:pt idx="9">
                  <c:v>University of Essex</c:v>
                </c:pt>
                <c:pt idx="10">
                  <c:v>University of Guelph </c:v>
                </c:pt>
                <c:pt idx="11">
                  <c:v>University of Prince Edward Island</c:v>
                </c:pt>
                <c:pt idx="12">
                  <c:v>University of Reading</c:v>
                </c:pt>
                <c:pt idx="13">
                  <c:v>University of West of England</c:v>
                </c:pt>
                <c:pt idx="14">
                  <c:v>University of Westminster </c:v>
                </c:pt>
                <c:pt idx="15">
                  <c:v>Temple University</c:v>
                </c:pt>
                <c:pt idx="16">
                  <c:v>Acadia University</c:v>
                </c:pt>
                <c:pt idx="17">
                  <c:v>Framingham State University </c:v>
                </c:pt>
                <c:pt idx="18">
                  <c:v>Undecided</c:v>
                </c:pt>
                <c:pt idx="19">
                  <c:v>Georgia State University</c:v>
                </c:pt>
                <c:pt idx="20">
                  <c:v>Mount Saint Vincent University</c:v>
                </c:pt>
              </c:strCache>
            </c:strRef>
          </c:cat>
          <c:val>
            <c:numRef>
              <c:f>'Question 6'!$E$103:$E$123</c:f>
              <c:numCache>
                <c:formatCode>0%</c:formatCode>
                <c:ptCount val="21"/>
                <c:pt idx="0">
                  <c:v>2.7777777777777776E-2</c:v>
                </c:pt>
                <c:pt idx="1">
                  <c:v>2.7777777777777776E-2</c:v>
                </c:pt>
                <c:pt idx="2">
                  <c:v>2.7777777777777776E-2</c:v>
                </c:pt>
                <c:pt idx="3">
                  <c:v>2.7777777777777776E-2</c:v>
                </c:pt>
                <c:pt idx="4">
                  <c:v>2.7777777777777776E-2</c:v>
                </c:pt>
                <c:pt idx="5">
                  <c:v>2.7777777777777776E-2</c:v>
                </c:pt>
                <c:pt idx="6">
                  <c:v>2.7777777777777776E-2</c:v>
                </c:pt>
                <c:pt idx="7">
                  <c:v>2.7777777777777776E-2</c:v>
                </c:pt>
                <c:pt idx="8">
                  <c:v>2.7777777777777776E-2</c:v>
                </c:pt>
                <c:pt idx="9">
                  <c:v>2.7777777777777776E-2</c:v>
                </c:pt>
                <c:pt idx="10">
                  <c:v>2.7777777777777776E-2</c:v>
                </c:pt>
                <c:pt idx="11">
                  <c:v>2.7777777777777776E-2</c:v>
                </c:pt>
                <c:pt idx="12">
                  <c:v>2.7777777777777776E-2</c:v>
                </c:pt>
                <c:pt idx="13">
                  <c:v>2.7777777777777776E-2</c:v>
                </c:pt>
                <c:pt idx="14">
                  <c:v>2.7777777777777776E-2</c:v>
                </c:pt>
                <c:pt idx="15">
                  <c:v>5.5555555555555552E-2</c:v>
                </c:pt>
                <c:pt idx="16">
                  <c:v>8.3333333333333329E-2</c:v>
                </c:pt>
                <c:pt idx="17">
                  <c:v>8.3333333333333329E-2</c:v>
                </c:pt>
                <c:pt idx="18">
                  <c:v>8.3333333333333329E-2</c:v>
                </c:pt>
                <c:pt idx="19">
                  <c:v>0.1111111111111111</c:v>
                </c:pt>
                <c:pt idx="20">
                  <c:v>0.16666666666666666</c:v>
                </c:pt>
              </c:numCache>
            </c:numRef>
          </c:val>
        </c:ser>
        <c:dLbls>
          <c:showLegendKey val="0"/>
          <c:showVal val="0"/>
          <c:showCatName val="0"/>
          <c:showSerName val="0"/>
          <c:showPercent val="0"/>
          <c:showBubbleSize val="0"/>
        </c:dLbls>
        <c:gapWidth val="182"/>
        <c:axId val="376367984"/>
        <c:axId val="376375040"/>
      </c:barChart>
      <c:catAx>
        <c:axId val="376367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76375040"/>
        <c:crosses val="autoZero"/>
        <c:auto val="1"/>
        <c:lblAlgn val="ctr"/>
        <c:lblOffset val="100"/>
        <c:noMultiLvlLbl val="0"/>
      </c:catAx>
      <c:valAx>
        <c:axId val="376375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67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87955672207643"/>
          <c:y val="2.8742744243255385E-2"/>
          <c:w val="0.47673374161563137"/>
          <c:h val="0.8823761683884332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7'!$K$97:$K$128</c:f>
              <c:strCache>
                <c:ptCount val="32"/>
                <c:pt idx="0">
                  <c:v>Not sure</c:v>
                </c:pt>
                <c:pt idx="1">
                  <c:v>Walden university </c:v>
                </c:pt>
                <c:pt idx="2">
                  <c:v>University of Wolverhampton</c:v>
                </c:pt>
                <c:pt idx="3">
                  <c:v>University of West London</c:v>
                </c:pt>
                <c:pt idx="4">
                  <c:v>University of Southampton</c:v>
                </c:pt>
                <c:pt idx="5">
                  <c:v>University of Leicester</c:v>
                </c:pt>
                <c:pt idx="6">
                  <c:v>University of Leeds </c:v>
                </c:pt>
                <c:pt idx="7">
                  <c:v>University of Hertfordshire </c:v>
                </c:pt>
                <c:pt idx="8">
                  <c:v>University of Bristol</c:v>
                </c:pt>
                <c:pt idx="9">
                  <c:v>University for the Creative Arts</c:v>
                </c:pt>
                <c:pt idx="10">
                  <c:v>University College of Birmingham </c:v>
                </c:pt>
                <c:pt idx="11">
                  <c:v>Temple university </c:v>
                </c:pt>
                <c:pt idx="12">
                  <c:v>Strayer University</c:v>
                </c:pt>
                <c:pt idx="13">
                  <c:v>Southampton Solent University</c:v>
                </c:pt>
                <c:pt idx="14">
                  <c:v>Oxford Brookes University </c:v>
                </c:pt>
                <c:pt idx="15">
                  <c:v>Middlesex university </c:v>
                </c:pt>
                <c:pt idx="16">
                  <c:v>Leicester College</c:v>
                </c:pt>
                <c:pt idx="17">
                  <c:v>Keele University </c:v>
                </c:pt>
                <c:pt idx="18">
                  <c:v>ISI Language School</c:v>
                </c:pt>
                <c:pt idx="19">
                  <c:v>Fanshawe College</c:v>
                </c:pt>
                <c:pt idx="20">
                  <c:v>Endicott</c:v>
                </c:pt>
                <c:pt idx="21">
                  <c:v>Cardiff University</c:v>
                </c:pt>
                <c:pt idx="22">
                  <c:v>Capella University</c:v>
                </c:pt>
                <c:pt idx="23">
                  <c:v>Barry University </c:v>
                </c:pt>
                <c:pt idx="24">
                  <c:v>Aston University</c:v>
                </c:pt>
                <c:pt idx="25">
                  <c:v>NSCAD University</c:v>
                </c:pt>
                <c:pt idx="26">
                  <c:v>St. Mary's University</c:v>
                </c:pt>
                <c:pt idx="27">
                  <c:v>University of Brighton </c:v>
                </c:pt>
                <c:pt idx="28">
                  <c:v>Johnson and Whales University </c:v>
                </c:pt>
                <c:pt idx="29">
                  <c:v>New England Institute of Technology</c:v>
                </c:pt>
                <c:pt idx="30">
                  <c:v>Georgia State University</c:v>
                </c:pt>
                <c:pt idx="31">
                  <c:v>Mount Saint Vincent University</c:v>
                </c:pt>
              </c:strCache>
            </c:strRef>
          </c:cat>
          <c:val>
            <c:numRef>
              <c:f>'Question 7'!$M$97:$M$128</c:f>
              <c:numCache>
                <c:formatCode>0%</c:formatCode>
                <c:ptCount val="32"/>
                <c:pt idx="0">
                  <c:v>7.1428571428571425E-2</c:v>
                </c:pt>
                <c:pt idx="1">
                  <c:v>1.7857142857142856E-2</c:v>
                </c:pt>
                <c:pt idx="2">
                  <c:v>1.7857142857142856E-2</c:v>
                </c:pt>
                <c:pt idx="3">
                  <c:v>1.7857142857142856E-2</c:v>
                </c:pt>
                <c:pt idx="4">
                  <c:v>1.7857142857142856E-2</c:v>
                </c:pt>
                <c:pt idx="5">
                  <c:v>1.7857142857142856E-2</c:v>
                </c:pt>
                <c:pt idx="6">
                  <c:v>1.7857142857142856E-2</c:v>
                </c:pt>
                <c:pt idx="7">
                  <c:v>1.7857142857142856E-2</c:v>
                </c:pt>
                <c:pt idx="8">
                  <c:v>1.7857142857142856E-2</c:v>
                </c:pt>
                <c:pt idx="9">
                  <c:v>1.7857142857142856E-2</c:v>
                </c:pt>
                <c:pt idx="10">
                  <c:v>1.7857142857142856E-2</c:v>
                </c:pt>
                <c:pt idx="11">
                  <c:v>1.7857142857142856E-2</c:v>
                </c:pt>
                <c:pt idx="12">
                  <c:v>1.7857142857142856E-2</c:v>
                </c:pt>
                <c:pt idx="13">
                  <c:v>1.7857142857142856E-2</c:v>
                </c:pt>
                <c:pt idx="14">
                  <c:v>1.7857142857142856E-2</c:v>
                </c:pt>
                <c:pt idx="15">
                  <c:v>1.7857142857142856E-2</c:v>
                </c:pt>
                <c:pt idx="16">
                  <c:v>1.7857142857142856E-2</c:v>
                </c:pt>
                <c:pt idx="17">
                  <c:v>1.7857142857142856E-2</c:v>
                </c:pt>
                <c:pt idx="18">
                  <c:v>1.7857142857142856E-2</c:v>
                </c:pt>
                <c:pt idx="19">
                  <c:v>1.7857142857142856E-2</c:v>
                </c:pt>
                <c:pt idx="20">
                  <c:v>1.7857142857142856E-2</c:v>
                </c:pt>
                <c:pt idx="21">
                  <c:v>1.7857142857142856E-2</c:v>
                </c:pt>
                <c:pt idx="22">
                  <c:v>1.7857142857142856E-2</c:v>
                </c:pt>
                <c:pt idx="23">
                  <c:v>1.7857142857142856E-2</c:v>
                </c:pt>
                <c:pt idx="24">
                  <c:v>1.7857142857142856E-2</c:v>
                </c:pt>
                <c:pt idx="25">
                  <c:v>3.5714285714285712E-2</c:v>
                </c:pt>
                <c:pt idx="26">
                  <c:v>3.5714285714285712E-2</c:v>
                </c:pt>
                <c:pt idx="27">
                  <c:v>3.5714285714285712E-2</c:v>
                </c:pt>
                <c:pt idx="28">
                  <c:v>3.5714285714285712E-2</c:v>
                </c:pt>
                <c:pt idx="29">
                  <c:v>7.1428571428571425E-2</c:v>
                </c:pt>
                <c:pt idx="30">
                  <c:v>0.125</c:v>
                </c:pt>
                <c:pt idx="31">
                  <c:v>0.16071428571428573</c:v>
                </c:pt>
              </c:numCache>
            </c:numRef>
          </c:val>
        </c:ser>
        <c:dLbls>
          <c:showLegendKey val="0"/>
          <c:showVal val="0"/>
          <c:showCatName val="0"/>
          <c:showSerName val="0"/>
          <c:showPercent val="0"/>
          <c:showBubbleSize val="0"/>
        </c:dLbls>
        <c:gapWidth val="182"/>
        <c:axId val="201272272"/>
        <c:axId val="376366024"/>
      </c:barChart>
      <c:catAx>
        <c:axId val="201272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66024"/>
        <c:crosses val="autoZero"/>
        <c:auto val="1"/>
        <c:lblAlgn val="ctr"/>
        <c:lblOffset val="100"/>
        <c:noMultiLvlLbl val="0"/>
      </c:catAx>
      <c:valAx>
        <c:axId val="376366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27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7'!$G$11:$G$41</c:f>
              <c:strCache>
                <c:ptCount val="31"/>
                <c:pt idx="0">
                  <c:v>Air Conditioning</c:v>
                </c:pt>
                <c:pt idx="1">
                  <c:v>Animation</c:v>
                </c:pt>
                <c:pt idx="2">
                  <c:v>Architecture</c:v>
                </c:pt>
                <c:pt idx="3">
                  <c:v>Building Systems Engineering </c:v>
                </c:pt>
                <c:pt idx="4">
                  <c:v>Early Childcare</c:v>
                </c:pt>
                <c:pt idx="5">
                  <c:v>Economics</c:v>
                </c:pt>
                <c:pt idx="6">
                  <c:v>Elementary Education </c:v>
                </c:pt>
                <c:pt idx="7">
                  <c:v>Fashion Marketing and Promotion</c:v>
                </c:pt>
                <c:pt idx="8">
                  <c:v>History</c:v>
                </c:pt>
                <c:pt idx="9">
                  <c:v>Industrial Design </c:v>
                </c:pt>
                <c:pt idx="10">
                  <c:v>Math</c:v>
                </c:pt>
                <c:pt idx="11">
                  <c:v>Mechanical or Aeronautical Engineer</c:v>
                </c:pt>
                <c:pt idx="12">
                  <c:v>Music</c:v>
                </c:pt>
                <c:pt idx="13">
                  <c:v>Power Engineering</c:v>
                </c:pt>
                <c:pt idx="14">
                  <c:v>Programming/Sercurity</c:v>
                </c:pt>
                <c:pt idx="15">
                  <c:v>Risk Management and Insurance </c:v>
                </c:pt>
                <c:pt idx="16">
                  <c:v>Social Work</c:v>
                </c:pt>
                <c:pt idx="17">
                  <c:v>Veterinary Medicine</c:v>
                </c:pt>
                <c:pt idx="18">
                  <c:v>Computer Information Systems</c:v>
                </c:pt>
                <c:pt idx="19">
                  <c:v>Culinary Arts </c:v>
                </c:pt>
                <c:pt idx="20">
                  <c:v>Economics</c:v>
                </c:pt>
                <c:pt idx="21">
                  <c:v>Insurance</c:v>
                </c:pt>
                <c:pt idx="22">
                  <c:v>International Business</c:v>
                </c:pt>
                <c:pt idx="23">
                  <c:v>Law</c:v>
                </c:pt>
                <c:pt idx="24">
                  <c:v>Nursing </c:v>
                </c:pt>
                <c:pt idx="25">
                  <c:v>Automotive Mechanics </c:v>
                </c:pt>
                <c:pt idx="26">
                  <c:v>Medical/Health Sciences </c:v>
                </c:pt>
                <c:pt idx="27">
                  <c:v>Psychology </c:v>
                </c:pt>
                <c:pt idx="28">
                  <c:v>Accounting </c:v>
                </c:pt>
                <c:pt idx="29">
                  <c:v>Business Administration - Management </c:v>
                </c:pt>
                <c:pt idx="30">
                  <c:v>Finance </c:v>
                </c:pt>
              </c:strCache>
            </c:strRef>
          </c:cat>
          <c:val>
            <c:numRef>
              <c:f>'Question 7'!$J$11:$J$41</c:f>
              <c:numCache>
                <c:formatCode>0%</c:formatCode>
                <c:ptCount val="31"/>
                <c:pt idx="0">
                  <c:v>2.2727272727272728E-2</c:v>
                </c:pt>
                <c:pt idx="1">
                  <c:v>2.2727272727272728E-2</c:v>
                </c:pt>
                <c:pt idx="2">
                  <c:v>2.2727272727272728E-2</c:v>
                </c:pt>
                <c:pt idx="3">
                  <c:v>2.2727272727272728E-2</c:v>
                </c:pt>
                <c:pt idx="4">
                  <c:v>2.2727272727272728E-2</c:v>
                </c:pt>
                <c:pt idx="5">
                  <c:v>2.2727272727272728E-2</c:v>
                </c:pt>
                <c:pt idx="6">
                  <c:v>2.2727272727272728E-2</c:v>
                </c:pt>
                <c:pt idx="7">
                  <c:v>2.2727272727272728E-2</c:v>
                </c:pt>
                <c:pt idx="8">
                  <c:v>2.2727272727272728E-2</c:v>
                </c:pt>
                <c:pt idx="9">
                  <c:v>2.2727272727272728E-2</c:v>
                </c:pt>
                <c:pt idx="10">
                  <c:v>2.2727272727272728E-2</c:v>
                </c:pt>
                <c:pt idx="11">
                  <c:v>2.2727272727272728E-2</c:v>
                </c:pt>
                <c:pt idx="12">
                  <c:v>2.2727272727272728E-2</c:v>
                </c:pt>
                <c:pt idx="13">
                  <c:v>2.2727272727272728E-2</c:v>
                </c:pt>
                <c:pt idx="14">
                  <c:v>2.2727272727272728E-2</c:v>
                </c:pt>
                <c:pt idx="15">
                  <c:v>2.2727272727272728E-2</c:v>
                </c:pt>
                <c:pt idx="16">
                  <c:v>2.2727272727272728E-2</c:v>
                </c:pt>
                <c:pt idx="17">
                  <c:v>2.2727272727272728E-2</c:v>
                </c:pt>
                <c:pt idx="18">
                  <c:v>4.5454545454545456E-2</c:v>
                </c:pt>
                <c:pt idx="19">
                  <c:v>4.5454545454545456E-2</c:v>
                </c:pt>
                <c:pt idx="20">
                  <c:v>4.5454545454545456E-2</c:v>
                </c:pt>
                <c:pt idx="21">
                  <c:v>4.5454545454545456E-2</c:v>
                </c:pt>
                <c:pt idx="22">
                  <c:v>4.5454545454545456E-2</c:v>
                </c:pt>
                <c:pt idx="23">
                  <c:v>4.5454545454545456E-2</c:v>
                </c:pt>
                <c:pt idx="24">
                  <c:v>4.5454545454545456E-2</c:v>
                </c:pt>
                <c:pt idx="25">
                  <c:v>4.5454545454545456E-2</c:v>
                </c:pt>
                <c:pt idx="26">
                  <c:v>6.8181818181818177E-2</c:v>
                </c:pt>
                <c:pt idx="27">
                  <c:v>6.8181818181818177E-2</c:v>
                </c:pt>
                <c:pt idx="28">
                  <c:v>9.0909090909090912E-2</c:v>
                </c:pt>
                <c:pt idx="29">
                  <c:v>9.0909090909090912E-2</c:v>
                </c:pt>
                <c:pt idx="30">
                  <c:v>9.0909090909090912E-2</c:v>
                </c:pt>
              </c:numCache>
            </c:numRef>
          </c:val>
        </c:ser>
        <c:dLbls>
          <c:showLegendKey val="0"/>
          <c:showVal val="0"/>
          <c:showCatName val="0"/>
          <c:showSerName val="0"/>
          <c:showPercent val="0"/>
          <c:showBubbleSize val="0"/>
        </c:dLbls>
        <c:gapWidth val="182"/>
        <c:axId val="376364064"/>
        <c:axId val="376369944"/>
      </c:barChart>
      <c:catAx>
        <c:axId val="376364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69944"/>
        <c:crosses val="autoZero"/>
        <c:auto val="1"/>
        <c:lblAlgn val="ctr"/>
        <c:lblOffset val="100"/>
        <c:noMultiLvlLbl val="0"/>
      </c:catAx>
      <c:valAx>
        <c:axId val="376369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6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8'!$D$75:$D$95</c:f>
              <c:strCache>
                <c:ptCount val="21"/>
                <c:pt idx="0">
                  <c:v>Tourism/Hospitality Mgmt</c:v>
                </c:pt>
                <c:pt idx="1">
                  <c:v>Pysiotherapy</c:v>
                </c:pt>
                <c:pt idx="2">
                  <c:v>Law</c:v>
                </c:pt>
                <c:pt idx="3">
                  <c:v>History/Anthropology</c:v>
                </c:pt>
                <c:pt idx="4">
                  <c:v>Economics</c:v>
                </c:pt>
                <c:pt idx="5">
                  <c:v>Dentistry</c:v>
                </c:pt>
                <c:pt idx="6">
                  <c:v>Animal Behaviour</c:v>
                </c:pt>
                <c:pt idx="7">
                  <c:v>Actuarial Science</c:v>
                </c:pt>
                <c:pt idx="8">
                  <c:v>Art and design</c:v>
                </c:pt>
                <c:pt idx="9">
                  <c:v>Biology</c:v>
                </c:pt>
                <c:pt idx="10">
                  <c:v>Criminology</c:v>
                </c:pt>
                <c:pt idx="11">
                  <c:v>Culinary Arts</c:v>
                </c:pt>
                <c:pt idx="12">
                  <c:v>Engineering:Electrical/Mechanical</c:v>
                </c:pt>
                <c:pt idx="13">
                  <c:v>Fine Arts</c:v>
                </c:pt>
                <c:pt idx="14">
                  <c:v>Medicine</c:v>
                </c:pt>
                <c:pt idx="15">
                  <c:v>Education/Language</c:v>
                </c:pt>
                <c:pt idx="16">
                  <c:v>Nursing</c:v>
                </c:pt>
                <c:pt idx="17">
                  <c:v>Science/Biology</c:v>
                </c:pt>
                <c:pt idx="18">
                  <c:v>Accounting/Finance/Risk Mgmt</c:v>
                </c:pt>
                <c:pt idx="19">
                  <c:v>Information Tech/CIS</c:v>
                </c:pt>
                <c:pt idx="20">
                  <c:v>Business</c:v>
                </c:pt>
              </c:strCache>
            </c:strRef>
          </c:cat>
          <c:val>
            <c:numRef>
              <c:f>'Question 8'!$F$75:$F$95</c:f>
              <c:numCache>
                <c:formatCode>0%</c:formatCode>
                <c:ptCount val="21"/>
                <c:pt idx="0">
                  <c:v>1.6393442622950821E-2</c:v>
                </c:pt>
                <c:pt idx="1">
                  <c:v>1.6393442622950821E-2</c:v>
                </c:pt>
                <c:pt idx="2">
                  <c:v>1.6393442622950821E-2</c:v>
                </c:pt>
                <c:pt idx="3">
                  <c:v>1.6393442622950821E-2</c:v>
                </c:pt>
                <c:pt idx="4">
                  <c:v>1.6393442622950821E-2</c:v>
                </c:pt>
                <c:pt idx="5">
                  <c:v>1.6393442622950821E-2</c:v>
                </c:pt>
                <c:pt idx="6">
                  <c:v>1.6393442622950821E-2</c:v>
                </c:pt>
                <c:pt idx="7">
                  <c:v>3.2786885245901641E-2</c:v>
                </c:pt>
                <c:pt idx="8">
                  <c:v>3.2786885245901641E-2</c:v>
                </c:pt>
                <c:pt idx="9">
                  <c:v>3.2786885245901641E-2</c:v>
                </c:pt>
                <c:pt idx="10">
                  <c:v>3.2786885245901641E-2</c:v>
                </c:pt>
                <c:pt idx="11">
                  <c:v>3.2786885245901641E-2</c:v>
                </c:pt>
                <c:pt idx="12">
                  <c:v>3.2786885245901641E-2</c:v>
                </c:pt>
                <c:pt idx="13">
                  <c:v>3.2786885245901641E-2</c:v>
                </c:pt>
                <c:pt idx="14">
                  <c:v>3.2786885245901641E-2</c:v>
                </c:pt>
                <c:pt idx="15">
                  <c:v>6.5573770491803282E-2</c:v>
                </c:pt>
                <c:pt idx="16">
                  <c:v>6.5573770491803282E-2</c:v>
                </c:pt>
                <c:pt idx="17">
                  <c:v>6.5573770491803282E-2</c:v>
                </c:pt>
                <c:pt idx="18">
                  <c:v>9.8360655737704916E-2</c:v>
                </c:pt>
                <c:pt idx="19">
                  <c:v>0.14754098360655737</c:v>
                </c:pt>
                <c:pt idx="20">
                  <c:v>0.18032786885245902</c:v>
                </c:pt>
              </c:numCache>
            </c:numRef>
          </c:val>
        </c:ser>
        <c:dLbls>
          <c:showLegendKey val="0"/>
          <c:showVal val="0"/>
          <c:showCatName val="0"/>
          <c:showSerName val="0"/>
          <c:showPercent val="0"/>
          <c:showBubbleSize val="0"/>
        </c:dLbls>
        <c:gapWidth val="182"/>
        <c:axId val="376366416"/>
        <c:axId val="376371512"/>
      </c:barChart>
      <c:catAx>
        <c:axId val="376366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76371512"/>
        <c:crosses val="autoZero"/>
        <c:auto val="1"/>
        <c:lblAlgn val="ctr"/>
        <c:lblOffset val="100"/>
        <c:noMultiLvlLbl val="0"/>
      </c:catAx>
      <c:valAx>
        <c:axId val="376371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6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13'!$C$55</c:f>
              <c:strCache>
                <c:ptCount val="1"/>
                <c:pt idx="0">
                  <c:v>Access to Faculty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13'!$B$58:$B$62</c:f>
              <c:strCache>
                <c:ptCount val="5"/>
                <c:pt idx="0">
                  <c:v>2015</c:v>
                </c:pt>
                <c:pt idx="1">
                  <c:v>2016</c:v>
                </c:pt>
                <c:pt idx="2">
                  <c:v>2017</c:v>
                </c:pt>
                <c:pt idx="3">
                  <c:v>2018</c:v>
                </c:pt>
                <c:pt idx="4">
                  <c:v>2019</c:v>
                </c:pt>
              </c:strCache>
            </c:strRef>
          </c:cat>
          <c:val>
            <c:numRef>
              <c:f>'Question 13'!$C$58:$C$62</c:f>
              <c:numCache>
                <c:formatCode>0.0%</c:formatCode>
                <c:ptCount val="5"/>
                <c:pt idx="0">
                  <c:v>0.85699999999999998</c:v>
                </c:pt>
                <c:pt idx="1">
                  <c:v>0.83499999999999996</c:v>
                </c:pt>
                <c:pt idx="2">
                  <c:v>0.83599999999999997</c:v>
                </c:pt>
                <c:pt idx="3">
                  <c:v>0.77800000000000002</c:v>
                </c:pt>
                <c:pt idx="4">
                  <c:v>0.88790000000000002</c:v>
                </c:pt>
              </c:numCache>
            </c:numRef>
          </c:val>
          <c:smooth val="0"/>
        </c:ser>
        <c:ser>
          <c:idx val="1"/>
          <c:order val="1"/>
          <c:tx>
            <c:strRef>
              <c:f>'Question 13'!$D$55</c:f>
              <c:strCache>
                <c:ptCount val="1"/>
                <c:pt idx="0">
                  <c:v>Your Academic Programme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74878376908343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247775732201541E-3"/>
                  <c:y val="1.16585584605561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33214705717382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52708935386614E-16"/>
                  <c:y val="1.4573198075695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13'!$B$58:$B$62</c:f>
              <c:strCache>
                <c:ptCount val="5"/>
                <c:pt idx="0">
                  <c:v>2015</c:v>
                </c:pt>
                <c:pt idx="1">
                  <c:v>2016</c:v>
                </c:pt>
                <c:pt idx="2">
                  <c:v>2017</c:v>
                </c:pt>
                <c:pt idx="3">
                  <c:v>2018</c:v>
                </c:pt>
                <c:pt idx="4">
                  <c:v>2019</c:v>
                </c:pt>
              </c:strCache>
            </c:strRef>
          </c:cat>
          <c:val>
            <c:numRef>
              <c:f>'Question 13'!$D$58:$D$62</c:f>
              <c:numCache>
                <c:formatCode>0.0%</c:formatCode>
                <c:ptCount val="5"/>
                <c:pt idx="0">
                  <c:v>0.876</c:v>
                </c:pt>
                <c:pt idx="1">
                  <c:v>0.84799999999999998</c:v>
                </c:pt>
                <c:pt idx="2">
                  <c:v>0.82</c:v>
                </c:pt>
                <c:pt idx="3">
                  <c:v>0.82399999999999995</c:v>
                </c:pt>
                <c:pt idx="4">
                  <c:v>0.86240000000000006</c:v>
                </c:pt>
              </c:numCache>
            </c:numRef>
          </c:val>
          <c:smooth val="0"/>
        </c:ser>
        <c:ser>
          <c:idx val="2"/>
          <c:order val="2"/>
          <c:tx>
            <c:strRef>
              <c:f>'Question 13'!$E$55</c:f>
              <c:strCache>
                <c:ptCount val="1"/>
                <c:pt idx="0">
                  <c:v>The overall Quality of Instruction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
                  <c:y val="-5.82927923027811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165183821467278E-3"/>
                  <c:y val="-2.6231756536251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8330367642934556E-3"/>
                  <c:y val="1.16585584605561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52708935386614E-16"/>
                  <c:y val="6.99513507633372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13'!$B$58:$B$62</c:f>
              <c:strCache>
                <c:ptCount val="5"/>
                <c:pt idx="0">
                  <c:v>2015</c:v>
                </c:pt>
                <c:pt idx="1">
                  <c:v>2016</c:v>
                </c:pt>
                <c:pt idx="2">
                  <c:v>2017</c:v>
                </c:pt>
                <c:pt idx="3">
                  <c:v>2018</c:v>
                </c:pt>
                <c:pt idx="4">
                  <c:v>2019</c:v>
                </c:pt>
              </c:strCache>
            </c:strRef>
          </c:cat>
          <c:val>
            <c:numRef>
              <c:f>'Question 13'!$E$58:$E$62</c:f>
              <c:numCache>
                <c:formatCode>0.0%</c:formatCode>
                <c:ptCount val="5"/>
                <c:pt idx="0">
                  <c:v>0.89300000000000002</c:v>
                </c:pt>
                <c:pt idx="1">
                  <c:v>0.79700000000000004</c:v>
                </c:pt>
                <c:pt idx="2">
                  <c:v>0.84399999999999997</c:v>
                </c:pt>
                <c:pt idx="3">
                  <c:v>0.73199999999999998</c:v>
                </c:pt>
                <c:pt idx="4">
                  <c:v>0.86109999999999998</c:v>
                </c:pt>
              </c:numCache>
            </c:numRef>
          </c:val>
          <c:smooth val="0"/>
        </c:ser>
        <c:ser>
          <c:idx val="3"/>
          <c:order val="3"/>
          <c:tx>
            <c:strRef>
              <c:f>'Question 13'!$F$55</c:f>
              <c:strCache>
                <c:ptCount val="1"/>
                <c:pt idx="0">
                  <c:v>The availability of courses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3"/>
              <c:layout>
                <c:manualLayout>
                  <c:x val="-5.1247775732200917E-3"/>
                  <c:y val="-2.9146396151390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52708935386614E-16"/>
                  <c:y val="-3.49756753816686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13'!$B$58:$B$62</c:f>
              <c:strCache>
                <c:ptCount val="5"/>
                <c:pt idx="0">
                  <c:v>2015</c:v>
                </c:pt>
                <c:pt idx="1">
                  <c:v>2016</c:v>
                </c:pt>
                <c:pt idx="2">
                  <c:v>2017</c:v>
                </c:pt>
                <c:pt idx="3">
                  <c:v>2018</c:v>
                </c:pt>
                <c:pt idx="4">
                  <c:v>2019</c:v>
                </c:pt>
              </c:strCache>
            </c:strRef>
          </c:cat>
          <c:val>
            <c:numRef>
              <c:f>'Question 13'!$F$58:$F$62</c:f>
              <c:numCache>
                <c:formatCode>0.0%</c:formatCode>
                <c:ptCount val="5"/>
                <c:pt idx="0">
                  <c:v>0.68200000000000005</c:v>
                </c:pt>
                <c:pt idx="1">
                  <c:v>0.60799999999999998</c:v>
                </c:pt>
                <c:pt idx="2">
                  <c:v>0.60899999999999999</c:v>
                </c:pt>
                <c:pt idx="3">
                  <c:v>0.55600000000000005</c:v>
                </c:pt>
                <c:pt idx="4">
                  <c:v>0.63890000000000002</c:v>
                </c:pt>
              </c:numCache>
            </c:numRef>
          </c:val>
          <c:smooth val="0"/>
        </c:ser>
        <c:dLbls>
          <c:showLegendKey val="0"/>
          <c:showVal val="0"/>
          <c:showCatName val="0"/>
          <c:showSerName val="0"/>
          <c:showPercent val="0"/>
          <c:showBubbleSize val="0"/>
        </c:dLbls>
        <c:marker val="1"/>
        <c:smooth val="0"/>
        <c:axId val="376362888"/>
        <c:axId val="376370336"/>
      </c:lineChart>
      <c:catAx>
        <c:axId val="37636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6370336"/>
        <c:crosses val="autoZero"/>
        <c:auto val="1"/>
        <c:lblAlgn val="ctr"/>
        <c:lblOffset val="100"/>
        <c:noMultiLvlLbl val="0"/>
      </c:catAx>
      <c:valAx>
        <c:axId val="376370336"/>
        <c:scaling>
          <c:orientation val="minMax"/>
          <c:max val="0.95000000000000007"/>
          <c:min val="0.55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6362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14'!$B$46</c:f>
              <c:strCache>
                <c:ptCount val="1"/>
                <c:pt idx="0">
                  <c:v>Academic Regulations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7064339681939519E-3"/>
                  <c:y val="-6.13075142229367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64339681939519E-3"/>
                  <c:y val="9.68013382467416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2586978924239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1193019045818562E-3"/>
                  <c:y val="2.90404014740226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14'!$A$49:$A$53</c:f>
              <c:numCache>
                <c:formatCode>General</c:formatCode>
                <c:ptCount val="5"/>
                <c:pt idx="0">
                  <c:v>2015</c:v>
                </c:pt>
                <c:pt idx="1">
                  <c:v>2016</c:v>
                </c:pt>
                <c:pt idx="2">
                  <c:v>2017</c:v>
                </c:pt>
                <c:pt idx="3">
                  <c:v>2018</c:v>
                </c:pt>
                <c:pt idx="4">
                  <c:v>2019</c:v>
                </c:pt>
              </c:numCache>
            </c:numRef>
          </c:cat>
          <c:val>
            <c:numRef>
              <c:f>'Question 14'!$B$49:$B$53</c:f>
              <c:numCache>
                <c:formatCode>0.0%</c:formatCode>
                <c:ptCount val="5"/>
                <c:pt idx="0">
                  <c:v>0.75600000000000001</c:v>
                </c:pt>
                <c:pt idx="1">
                  <c:v>0.78200000000000003</c:v>
                </c:pt>
                <c:pt idx="2">
                  <c:v>0.75</c:v>
                </c:pt>
                <c:pt idx="3">
                  <c:v>0.63900000000000001</c:v>
                </c:pt>
                <c:pt idx="4">
                  <c:v>0.84299999999999997</c:v>
                </c:pt>
              </c:numCache>
            </c:numRef>
          </c:val>
          <c:smooth val="0"/>
        </c:ser>
        <c:ser>
          <c:idx val="1"/>
          <c:order val="1"/>
          <c:tx>
            <c:strRef>
              <c:f>'Question 14'!$C$46</c:f>
              <c:strCache>
                <c:ptCount val="1"/>
                <c:pt idx="0">
                  <c:v>Grading Scale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
                  <c:y val="-9.68013382467422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64339681938895E-3"/>
                  <c:y val="1.61335563744570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14'!$A$49:$A$53</c:f>
              <c:numCache>
                <c:formatCode>General</c:formatCode>
                <c:ptCount val="5"/>
                <c:pt idx="0">
                  <c:v>2015</c:v>
                </c:pt>
                <c:pt idx="1">
                  <c:v>2016</c:v>
                </c:pt>
                <c:pt idx="2">
                  <c:v>2017</c:v>
                </c:pt>
                <c:pt idx="3">
                  <c:v>2018</c:v>
                </c:pt>
                <c:pt idx="4">
                  <c:v>2019</c:v>
                </c:pt>
              </c:numCache>
            </c:numRef>
          </c:cat>
          <c:val>
            <c:numRef>
              <c:f>'Question 14'!$C$49:$C$53</c:f>
              <c:numCache>
                <c:formatCode>0.0%</c:formatCode>
                <c:ptCount val="5"/>
                <c:pt idx="0">
                  <c:v>0.753</c:v>
                </c:pt>
                <c:pt idx="1">
                  <c:v>0.82099999999999995</c:v>
                </c:pt>
                <c:pt idx="2">
                  <c:v>0.75800000000000001</c:v>
                </c:pt>
                <c:pt idx="3">
                  <c:v>0.73199999999999998</c:v>
                </c:pt>
                <c:pt idx="4">
                  <c:v>0.76900000000000002</c:v>
                </c:pt>
              </c:numCache>
            </c:numRef>
          </c:val>
          <c:smooth val="0"/>
        </c:ser>
        <c:ser>
          <c:idx val="2"/>
          <c:order val="2"/>
          <c:tx>
            <c:strRef>
              <c:f>'Question 14'!$D$46</c:f>
              <c:strCache>
                <c:ptCount val="1"/>
                <c:pt idx="0">
                  <c:v>Registration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8257358727758077E-3"/>
                  <c:y val="1.93602676493483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128679363879038E-3"/>
                  <c:y val="-2.95778450007151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14'!$A$49:$A$53</c:f>
              <c:numCache>
                <c:formatCode>General</c:formatCode>
                <c:ptCount val="5"/>
                <c:pt idx="0">
                  <c:v>2015</c:v>
                </c:pt>
                <c:pt idx="1">
                  <c:v>2016</c:v>
                </c:pt>
                <c:pt idx="2">
                  <c:v>2017</c:v>
                </c:pt>
                <c:pt idx="3">
                  <c:v>2018</c:v>
                </c:pt>
                <c:pt idx="4">
                  <c:v>2019</c:v>
                </c:pt>
              </c:numCache>
            </c:numRef>
          </c:cat>
          <c:val>
            <c:numRef>
              <c:f>'Question 14'!$D$49:$D$53</c:f>
              <c:numCache>
                <c:formatCode>0.0%</c:formatCode>
                <c:ptCount val="5"/>
                <c:pt idx="0">
                  <c:v>0.74399999999999999</c:v>
                </c:pt>
                <c:pt idx="1">
                  <c:v>0.79700000000000004</c:v>
                </c:pt>
                <c:pt idx="2">
                  <c:v>0.77200000000000002</c:v>
                </c:pt>
                <c:pt idx="3">
                  <c:v>0.63900000000000001</c:v>
                </c:pt>
                <c:pt idx="4">
                  <c:v>0.80600000000000005</c:v>
                </c:pt>
              </c:numCache>
            </c:numRef>
          </c:val>
          <c:smooth val="0"/>
        </c:ser>
        <c:ser>
          <c:idx val="3"/>
          <c:order val="3"/>
          <c:tx>
            <c:strRef>
              <c:f>'Question 14'!$E$46</c:f>
              <c:strCache>
                <c:ptCount val="1"/>
                <c:pt idx="0">
                  <c:v>Admissions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1193019045818562E-3"/>
                  <c:y val="2.90404014740226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14'!$A$49:$A$53</c:f>
              <c:numCache>
                <c:formatCode>General</c:formatCode>
                <c:ptCount val="5"/>
                <c:pt idx="0">
                  <c:v>2015</c:v>
                </c:pt>
                <c:pt idx="1">
                  <c:v>2016</c:v>
                </c:pt>
                <c:pt idx="2">
                  <c:v>2017</c:v>
                </c:pt>
                <c:pt idx="3">
                  <c:v>2018</c:v>
                </c:pt>
                <c:pt idx="4">
                  <c:v>2019</c:v>
                </c:pt>
              </c:numCache>
            </c:numRef>
          </c:cat>
          <c:val>
            <c:numRef>
              <c:f>'Question 14'!$E$49:$E$53</c:f>
              <c:numCache>
                <c:formatCode>0.0%</c:formatCode>
                <c:ptCount val="5"/>
                <c:pt idx="0">
                  <c:v>0.82</c:v>
                </c:pt>
                <c:pt idx="1">
                  <c:v>0.84799999999999998</c:v>
                </c:pt>
                <c:pt idx="2">
                  <c:v>0.81899999999999995</c:v>
                </c:pt>
                <c:pt idx="3">
                  <c:v>0.68500000000000005</c:v>
                </c:pt>
                <c:pt idx="4">
                  <c:v>0.77800000000000002</c:v>
                </c:pt>
              </c:numCache>
            </c:numRef>
          </c:val>
          <c:smooth val="0"/>
        </c:ser>
        <c:dLbls>
          <c:showLegendKey val="0"/>
          <c:showVal val="0"/>
          <c:showCatName val="0"/>
          <c:showSerName val="0"/>
          <c:showPercent val="0"/>
          <c:showBubbleSize val="0"/>
        </c:dLbls>
        <c:marker val="1"/>
        <c:smooth val="0"/>
        <c:axId val="376369552"/>
        <c:axId val="376368376"/>
      </c:lineChart>
      <c:catAx>
        <c:axId val="376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368376"/>
        <c:crosses val="autoZero"/>
        <c:auto val="1"/>
        <c:lblAlgn val="ctr"/>
        <c:lblOffset val="100"/>
        <c:noMultiLvlLbl val="0"/>
      </c:catAx>
      <c:valAx>
        <c:axId val="376368376"/>
        <c:scaling>
          <c:orientation val="minMax"/>
          <c:min val="0.620000000000000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369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44290897185513E-2"/>
          <c:y val="2.8630873998433608E-2"/>
          <c:w val="0.89901516745987331"/>
          <c:h val="0.8058632068334356"/>
        </c:manualLayout>
      </c:layout>
      <c:lineChart>
        <c:grouping val="standard"/>
        <c:varyColors val="0"/>
        <c:ser>
          <c:idx val="0"/>
          <c:order val="0"/>
          <c:tx>
            <c:strRef>
              <c:f>'Question 15'!$G$47</c:f>
              <c:strCache>
                <c:ptCount val="1"/>
                <c:pt idx="0">
                  <c:v>Moodle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1656293206087112E-17"/>
                  <c:y val="1.10918217247302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534536984312438E-3"/>
                  <c:y val="4.71402423301035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15'!$B$50:$B$54</c:f>
              <c:strCache>
                <c:ptCount val="5"/>
                <c:pt idx="0">
                  <c:v>2015</c:v>
                </c:pt>
                <c:pt idx="1">
                  <c:v>2016</c:v>
                </c:pt>
                <c:pt idx="2">
                  <c:v>2017</c:v>
                </c:pt>
                <c:pt idx="3">
                  <c:v>2018</c:v>
                </c:pt>
                <c:pt idx="4">
                  <c:v>2019</c:v>
                </c:pt>
              </c:strCache>
            </c:strRef>
          </c:cat>
          <c:val>
            <c:numRef>
              <c:f>'Question 15'!$G$50:$G$54</c:f>
              <c:numCache>
                <c:formatCode>0.0%</c:formatCode>
                <c:ptCount val="5"/>
                <c:pt idx="0">
                  <c:v>0.871</c:v>
                </c:pt>
                <c:pt idx="1">
                  <c:v>0.75900000000000001</c:v>
                </c:pt>
                <c:pt idx="2">
                  <c:v>0.80799999999999994</c:v>
                </c:pt>
                <c:pt idx="3">
                  <c:v>0.79</c:v>
                </c:pt>
                <c:pt idx="4">
                  <c:v>0.80200000000000005</c:v>
                </c:pt>
              </c:numCache>
            </c:numRef>
          </c:val>
          <c:smooth val="0"/>
        </c:ser>
        <c:ser>
          <c:idx val="1"/>
          <c:order val="1"/>
          <c:tx>
            <c:strRef>
              <c:f>'Question 15'!$H$47</c:f>
              <c:strCache>
                <c:ptCount val="1"/>
                <c:pt idx="0">
                  <c:v>Helpdesk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6.3312586412174225E-17"/>
                  <c:y val="-2.21836434494605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662517282434845E-16"/>
                  <c:y val="-1.94106880182779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15'!$B$50:$B$54</c:f>
              <c:strCache>
                <c:ptCount val="5"/>
                <c:pt idx="0">
                  <c:v>2015</c:v>
                </c:pt>
                <c:pt idx="1">
                  <c:v>2016</c:v>
                </c:pt>
                <c:pt idx="2">
                  <c:v>2017</c:v>
                </c:pt>
                <c:pt idx="3">
                  <c:v>2018</c:v>
                </c:pt>
                <c:pt idx="4">
                  <c:v>2019</c:v>
                </c:pt>
              </c:strCache>
            </c:strRef>
          </c:cat>
          <c:val>
            <c:numRef>
              <c:f>'Question 15'!$H$50:$H$54</c:f>
              <c:numCache>
                <c:formatCode>0.0%</c:formatCode>
                <c:ptCount val="5"/>
                <c:pt idx="0">
                  <c:v>0.84699999999999998</c:v>
                </c:pt>
                <c:pt idx="1">
                  <c:v>0.79700000000000004</c:v>
                </c:pt>
                <c:pt idx="2">
                  <c:v>0.81299999999999994</c:v>
                </c:pt>
                <c:pt idx="3">
                  <c:v>0.66</c:v>
                </c:pt>
                <c:pt idx="4">
                  <c:v>0.73599999999999999</c:v>
                </c:pt>
              </c:numCache>
            </c:numRef>
          </c:val>
          <c:smooth val="0"/>
        </c:ser>
        <c:ser>
          <c:idx val="2"/>
          <c:order val="2"/>
          <c:tx>
            <c:strRef>
              <c:f>'Question 15'!$I$47</c:f>
              <c:strCache>
                <c:ptCount val="1"/>
                <c:pt idx="0">
                  <c:v>Bookstore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15'!$B$50:$B$54</c:f>
              <c:strCache>
                <c:ptCount val="5"/>
                <c:pt idx="0">
                  <c:v>2015</c:v>
                </c:pt>
                <c:pt idx="1">
                  <c:v>2016</c:v>
                </c:pt>
                <c:pt idx="2">
                  <c:v>2017</c:v>
                </c:pt>
                <c:pt idx="3">
                  <c:v>2018</c:v>
                </c:pt>
                <c:pt idx="4">
                  <c:v>2019</c:v>
                </c:pt>
              </c:strCache>
            </c:strRef>
          </c:cat>
          <c:val>
            <c:numRef>
              <c:f>'Question 15'!$I$50:$I$54</c:f>
              <c:numCache>
                <c:formatCode>0.0%</c:formatCode>
                <c:ptCount val="5"/>
                <c:pt idx="0">
                  <c:v>0.91900000000000004</c:v>
                </c:pt>
                <c:pt idx="1">
                  <c:v>0.83099999999999996</c:v>
                </c:pt>
                <c:pt idx="2">
                  <c:v>0.84299999999999997</c:v>
                </c:pt>
                <c:pt idx="3">
                  <c:v>0.82199999999999995</c:v>
                </c:pt>
                <c:pt idx="4">
                  <c:v>0.84899999999999998</c:v>
                </c:pt>
              </c:numCache>
            </c:numRef>
          </c:val>
          <c:smooth val="0"/>
        </c:ser>
        <c:dLbls>
          <c:showLegendKey val="0"/>
          <c:showVal val="0"/>
          <c:showCatName val="0"/>
          <c:showSerName val="0"/>
          <c:showPercent val="0"/>
          <c:showBubbleSize val="0"/>
        </c:dLbls>
        <c:marker val="1"/>
        <c:smooth val="0"/>
        <c:axId val="396217952"/>
        <c:axId val="396217560"/>
      </c:lineChart>
      <c:catAx>
        <c:axId val="3962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217560"/>
        <c:crosses val="autoZero"/>
        <c:auto val="1"/>
        <c:lblAlgn val="ctr"/>
        <c:lblOffset val="100"/>
        <c:noMultiLvlLbl val="0"/>
      </c:catAx>
      <c:valAx>
        <c:axId val="396217560"/>
        <c:scaling>
          <c:orientation val="minMax"/>
          <c:max val="0.96000000000000008"/>
          <c:min val="0.620000000000000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217952"/>
        <c:crosses val="autoZero"/>
        <c:crossBetween val="between"/>
        <c:majorUnit val="4.0000000000000008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12'!$A$55</c:f>
              <c:strCache>
                <c:ptCount val="1"/>
                <c:pt idx="0">
                  <c:v>Student Counselling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0"/>
                  <c:y val="3.24833439735466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22060016220719E-3"/>
                  <c:y val="6.17183535497389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12'!$C$54:$G$54</c:f>
              <c:numCache>
                <c:formatCode>General</c:formatCode>
                <c:ptCount val="5"/>
                <c:pt idx="0">
                  <c:v>2015</c:v>
                </c:pt>
                <c:pt idx="1">
                  <c:v>2016</c:v>
                </c:pt>
                <c:pt idx="2">
                  <c:v>2017</c:v>
                </c:pt>
                <c:pt idx="3">
                  <c:v>2018</c:v>
                </c:pt>
                <c:pt idx="4">
                  <c:v>2019</c:v>
                </c:pt>
              </c:numCache>
            </c:numRef>
          </c:cat>
          <c:val>
            <c:numRef>
              <c:f>'Question 12'!$C$55:$G$55</c:f>
              <c:numCache>
                <c:formatCode>0.0%</c:formatCode>
                <c:ptCount val="5"/>
                <c:pt idx="0">
                  <c:v>0.755</c:v>
                </c:pt>
                <c:pt idx="1">
                  <c:v>0.76</c:v>
                </c:pt>
                <c:pt idx="2">
                  <c:v>0.63900000000000001</c:v>
                </c:pt>
                <c:pt idx="3">
                  <c:v>0.6</c:v>
                </c:pt>
                <c:pt idx="4">
                  <c:v>0.67100000000000004</c:v>
                </c:pt>
              </c:numCache>
            </c:numRef>
          </c:val>
          <c:smooth val="0"/>
        </c:ser>
        <c:ser>
          <c:idx val="1"/>
          <c:order val="1"/>
          <c:tx>
            <c:strRef>
              <c:f>'Question 12'!$A$56</c:f>
              <c:strCache>
                <c:ptCount val="1"/>
                <c:pt idx="0">
                  <c:v>Academic Resources Centre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12'!$C$54:$G$54</c:f>
              <c:numCache>
                <c:formatCode>General</c:formatCode>
                <c:ptCount val="5"/>
                <c:pt idx="0">
                  <c:v>2015</c:v>
                </c:pt>
                <c:pt idx="1">
                  <c:v>2016</c:v>
                </c:pt>
                <c:pt idx="2">
                  <c:v>2017</c:v>
                </c:pt>
                <c:pt idx="3">
                  <c:v>2018</c:v>
                </c:pt>
                <c:pt idx="4">
                  <c:v>2019</c:v>
                </c:pt>
              </c:numCache>
            </c:numRef>
          </c:cat>
          <c:val>
            <c:numRef>
              <c:f>'Question 12'!$C$56:$G$56</c:f>
              <c:numCache>
                <c:formatCode>0.0%</c:formatCode>
                <c:ptCount val="5"/>
                <c:pt idx="0">
                  <c:v>0.78200000000000003</c:v>
                </c:pt>
                <c:pt idx="1">
                  <c:v>0.73399999999999999</c:v>
                </c:pt>
                <c:pt idx="2">
                  <c:v>0.73799999999999999</c:v>
                </c:pt>
                <c:pt idx="3">
                  <c:v>0.61599999999999999</c:v>
                </c:pt>
                <c:pt idx="4">
                  <c:v>0.67900000000000005</c:v>
                </c:pt>
              </c:numCache>
            </c:numRef>
          </c:val>
          <c:smooth val="0"/>
        </c:ser>
        <c:ser>
          <c:idx val="2"/>
          <c:order val="2"/>
          <c:tx>
            <c:strRef>
              <c:f>'Question 12'!$A$57</c:f>
              <c:strCache>
                <c:ptCount val="1"/>
                <c:pt idx="0">
                  <c:v>Library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12'!$C$54:$G$54</c:f>
              <c:numCache>
                <c:formatCode>General</c:formatCode>
                <c:ptCount val="5"/>
                <c:pt idx="0">
                  <c:v>2015</c:v>
                </c:pt>
                <c:pt idx="1">
                  <c:v>2016</c:v>
                </c:pt>
                <c:pt idx="2">
                  <c:v>2017</c:v>
                </c:pt>
                <c:pt idx="3">
                  <c:v>2018</c:v>
                </c:pt>
                <c:pt idx="4">
                  <c:v>2019</c:v>
                </c:pt>
              </c:numCache>
            </c:numRef>
          </c:cat>
          <c:val>
            <c:numRef>
              <c:f>'Question 12'!$C$57:$G$57</c:f>
              <c:numCache>
                <c:formatCode>0.0%</c:formatCode>
                <c:ptCount val="5"/>
                <c:pt idx="0">
                  <c:v>0.86699999999999999</c:v>
                </c:pt>
                <c:pt idx="1">
                  <c:v>0.83599999999999997</c:v>
                </c:pt>
                <c:pt idx="2">
                  <c:v>0.80700000000000005</c:v>
                </c:pt>
                <c:pt idx="3">
                  <c:v>0.67700000000000005</c:v>
                </c:pt>
                <c:pt idx="4">
                  <c:v>0.8</c:v>
                </c:pt>
              </c:numCache>
            </c:numRef>
          </c:val>
          <c:smooth val="0"/>
        </c:ser>
        <c:dLbls>
          <c:showLegendKey val="0"/>
          <c:showVal val="0"/>
          <c:showCatName val="0"/>
          <c:showSerName val="0"/>
          <c:showPercent val="0"/>
          <c:showBubbleSize val="0"/>
        </c:dLbls>
        <c:marker val="1"/>
        <c:smooth val="0"/>
        <c:axId val="396229712"/>
        <c:axId val="396230496"/>
      </c:lineChart>
      <c:catAx>
        <c:axId val="39622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230496"/>
        <c:crosses val="autoZero"/>
        <c:auto val="1"/>
        <c:lblAlgn val="ctr"/>
        <c:lblOffset val="100"/>
        <c:noMultiLvlLbl val="0"/>
      </c:catAx>
      <c:valAx>
        <c:axId val="39623049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229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12'!$A$60</c:f>
              <c:strCache>
                <c:ptCount val="1"/>
                <c:pt idx="0">
                  <c:v>SmarThinking</c:v>
                </c:pt>
              </c:strCache>
            </c:strRef>
          </c:tx>
          <c:spPr>
            <a:ln w="28575" cap="rnd">
              <a:solidFill>
                <a:schemeClr val="accent1"/>
              </a:solidFill>
              <a:round/>
            </a:ln>
            <a:effectLst/>
          </c:spPr>
          <c:marker>
            <c:symbol val="none"/>
          </c:marker>
          <c:dLbls>
            <c:dLbl>
              <c:idx val="4"/>
              <c:layout>
                <c:manualLayout>
                  <c:x val="-1.0185067526415994E-16"/>
                  <c:y val="-3.240740740740744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12'!$C$59:$G$59</c:f>
              <c:numCache>
                <c:formatCode>General</c:formatCode>
                <c:ptCount val="5"/>
                <c:pt idx="0">
                  <c:v>2015</c:v>
                </c:pt>
                <c:pt idx="1">
                  <c:v>2016</c:v>
                </c:pt>
                <c:pt idx="2">
                  <c:v>2017</c:v>
                </c:pt>
                <c:pt idx="3">
                  <c:v>2018</c:v>
                </c:pt>
                <c:pt idx="4">
                  <c:v>2019</c:v>
                </c:pt>
              </c:numCache>
            </c:numRef>
          </c:cat>
          <c:val>
            <c:numRef>
              <c:f>'Question 12'!$C$60:$G$60</c:f>
              <c:numCache>
                <c:formatCode>0.0%</c:formatCode>
                <c:ptCount val="5"/>
                <c:pt idx="0">
                  <c:v>0.51600000000000001</c:v>
                </c:pt>
                <c:pt idx="1">
                  <c:v>0.69</c:v>
                </c:pt>
                <c:pt idx="2">
                  <c:v>0.61199999999999999</c:v>
                </c:pt>
                <c:pt idx="3">
                  <c:v>0.46300000000000002</c:v>
                </c:pt>
                <c:pt idx="4">
                  <c:v>0.56499999999999995</c:v>
                </c:pt>
              </c:numCache>
            </c:numRef>
          </c:val>
          <c:smooth val="0"/>
        </c:ser>
        <c:ser>
          <c:idx val="1"/>
          <c:order val="1"/>
          <c:tx>
            <c:strRef>
              <c:f>'Question 12'!$A$61</c:f>
              <c:strCache>
                <c:ptCount val="1"/>
                <c:pt idx="0">
                  <c:v>Student/Campus Activities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12'!$C$59:$G$59</c:f>
              <c:numCache>
                <c:formatCode>General</c:formatCode>
                <c:ptCount val="5"/>
                <c:pt idx="0">
                  <c:v>2015</c:v>
                </c:pt>
                <c:pt idx="1">
                  <c:v>2016</c:v>
                </c:pt>
                <c:pt idx="2">
                  <c:v>2017</c:v>
                </c:pt>
                <c:pt idx="3">
                  <c:v>2018</c:v>
                </c:pt>
                <c:pt idx="4">
                  <c:v>2019</c:v>
                </c:pt>
              </c:numCache>
            </c:numRef>
          </c:cat>
          <c:val>
            <c:numRef>
              <c:f>'Question 12'!$C$61:$G$61</c:f>
              <c:numCache>
                <c:formatCode>0.0%</c:formatCode>
                <c:ptCount val="5"/>
                <c:pt idx="0">
                  <c:v>0.59399999999999997</c:v>
                </c:pt>
                <c:pt idx="1">
                  <c:v>0.59299999999999997</c:v>
                </c:pt>
                <c:pt idx="2">
                  <c:v>0.56200000000000006</c:v>
                </c:pt>
                <c:pt idx="3">
                  <c:v>0.49399999999999999</c:v>
                </c:pt>
                <c:pt idx="4">
                  <c:v>0.55300000000000005</c:v>
                </c:pt>
              </c:numCache>
            </c:numRef>
          </c:val>
          <c:smooth val="0"/>
        </c:ser>
        <c:dLbls>
          <c:showLegendKey val="0"/>
          <c:showVal val="0"/>
          <c:showCatName val="0"/>
          <c:showSerName val="0"/>
          <c:showPercent val="0"/>
          <c:showBubbleSize val="0"/>
        </c:dLbls>
        <c:smooth val="0"/>
        <c:axId val="396226576"/>
        <c:axId val="396227360"/>
      </c:lineChart>
      <c:catAx>
        <c:axId val="39622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227360"/>
        <c:crosses val="autoZero"/>
        <c:auto val="1"/>
        <c:lblAlgn val="ctr"/>
        <c:lblOffset val="100"/>
        <c:noMultiLvlLbl val="0"/>
      </c:catAx>
      <c:valAx>
        <c:axId val="396227360"/>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226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12'!$A$79</c:f>
              <c:strCache>
                <c:ptCount val="1"/>
                <c:pt idx="0">
                  <c:v>Applied Science Facility</c:v>
                </c:pt>
              </c:strCache>
            </c:strRef>
          </c:tx>
          <c:spPr>
            <a:ln w="28575" cap="rnd">
              <a:solidFill>
                <a:schemeClr val="accent1"/>
              </a:solidFill>
              <a:round/>
            </a:ln>
            <a:effectLst/>
          </c:spPr>
          <c:marker>
            <c:symbol val="none"/>
          </c:marker>
          <c:dLbls>
            <c:dLbl>
              <c:idx val="0"/>
              <c:layout>
                <c:manualLayout>
                  <c:x val="8.3333333333333072E-3"/>
                  <c:y val="7.87037037037037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12'!$C$78:$G$78</c:f>
              <c:numCache>
                <c:formatCode>General</c:formatCode>
                <c:ptCount val="5"/>
                <c:pt idx="0">
                  <c:v>2015</c:v>
                </c:pt>
                <c:pt idx="1">
                  <c:v>2016</c:v>
                </c:pt>
                <c:pt idx="2">
                  <c:v>2017</c:v>
                </c:pt>
                <c:pt idx="3">
                  <c:v>2018</c:v>
                </c:pt>
                <c:pt idx="4">
                  <c:v>2019</c:v>
                </c:pt>
              </c:numCache>
            </c:numRef>
          </c:cat>
          <c:val>
            <c:numRef>
              <c:f>'Question 12'!$C$79:$G$79</c:f>
              <c:numCache>
                <c:formatCode>0.0%</c:formatCode>
                <c:ptCount val="5"/>
                <c:pt idx="0">
                  <c:v>0.66700000000000004</c:v>
                </c:pt>
                <c:pt idx="1">
                  <c:v>0.53500000000000003</c:v>
                </c:pt>
                <c:pt idx="2">
                  <c:v>0.496</c:v>
                </c:pt>
                <c:pt idx="3">
                  <c:v>0.47599999999999998</c:v>
                </c:pt>
                <c:pt idx="4">
                  <c:v>0.61</c:v>
                </c:pt>
              </c:numCache>
            </c:numRef>
          </c:val>
          <c:smooth val="0"/>
        </c:ser>
        <c:ser>
          <c:idx val="1"/>
          <c:order val="1"/>
          <c:tx>
            <c:strRef>
              <c:f>'Question 12'!$A$80</c:f>
              <c:strCache>
                <c:ptCount val="1"/>
                <c:pt idx="0">
                  <c:v>Science Laboratories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12'!$C$78:$G$78</c:f>
              <c:numCache>
                <c:formatCode>General</c:formatCode>
                <c:ptCount val="5"/>
                <c:pt idx="0">
                  <c:v>2015</c:v>
                </c:pt>
                <c:pt idx="1">
                  <c:v>2016</c:v>
                </c:pt>
                <c:pt idx="2">
                  <c:v>2017</c:v>
                </c:pt>
                <c:pt idx="3">
                  <c:v>2018</c:v>
                </c:pt>
                <c:pt idx="4">
                  <c:v>2019</c:v>
                </c:pt>
              </c:numCache>
            </c:numRef>
          </c:cat>
          <c:val>
            <c:numRef>
              <c:f>'Question 12'!$C$80:$G$80</c:f>
              <c:numCache>
                <c:formatCode>0.0%</c:formatCode>
                <c:ptCount val="5"/>
                <c:pt idx="0">
                  <c:v>0.67200000000000004</c:v>
                </c:pt>
                <c:pt idx="1">
                  <c:v>0.67300000000000004</c:v>
                </c:pt>
                <c:pt idx="2">
                  <c:v>0.40400000000000003</c:v>
                </c:pt>
                <c:pt idx="3">
                  <c:v>0.60599999999999998</c:v>
                </c:pt>
                <c:pt idx="4">
                  <c:v>0.58699999999999997</c:v>
                </c:pt>
              </c:numCache>
            </c:numRef>
          </c:val>
          <c:smooth val="0"/>
        </c:ser>
        <c:ser>
          <c:idx val="2"/>
          <c:order val="2"/>
          <c:tx>
            <c:strRef>
              <c:f>'Question 12'!$A$81</c:f>
              <c:strCache>
                <c:ptCount val="1"/>
                <c:pt idx="0">
                  <c:v>Computing Facilities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'Question 12'!$C$78:$G$78</c:f>
              <c:numCache>
                <c:formatCode>General</c:formatCode>
                <c:ptCount val="5"/>
                <c:pt idx="0">
                  <c:v>2015</c:v>
                </c:pt>
                <c:pt idx="1">
                  <c:v>2016</c:v>
                </c:pt>
                <c:pt idx="2">
                  <c:v>2017</c:v>
                </c:pt>
                <c:pt idx="3">
                  <c:v>2018</c:v>
                </c:pt>
                <c:pt idx="4">
                  <c:v>2019</c:v>
                </c:pt>
              </c:numCache>
            </c:numRef>
          </c:cat>
          <c:val>
            <c:numRef>
              <c:f>'Question 12'!$C$81:$G$81</c:f>
              <c:numCache>
                <c:formatCode>0.0%</c:formatCode>
                <c:ptCount val="5"/>
                <c:pt idx="0">
                  <c:v>0.753</c:v>
                </c:pt>
                <c:pt idx="1">
                  <c:v>0.76100000000000001</c:v>
                </c:pt>
                <c:pt idx="2">
                  <c:v>0.74</c:v>
                </c:pt>
                <c:pt idx="3">
                  <c:v>0.626</c:v>
                </c:pt>
                <c:pt idx="4">
                  <c:v>0.72299999999999998</c:v>
                </c:pt>
              </c:numCache>
            </c:numRef>
          </c:val>
          <c:smooth val="0"/>
        </c:ser>
        <c:dLbls>
          <c:showLegendKey val="0"/>
          <c:showVal val="0"/>
          <c:showCatName val="0"/>
          <c:showSerName val="0"/>
          <c:showPercent val="0"/>
          <c:showBubbleSize val="0"/>
        </c:dLbls>
        <c:smooth val="0"/>
        <c:axId val="396225008"/>
        <c:axId val="396219520"/>
      </c:lineChart>
      <c:catAx>
        <c:axId val="39622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6219520"/>
        <c:crosses val="autoZero"/>
        <c:auto val="1"/>
        <c:lblAlgn val="ctr"/>
        <c:lblOffset val="100"/>
        <c:noMultiLvlLbl val="0"/>
      </c:catAx>
      <c:valAx>
        <c:axId val="396219520"/>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225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8307737359276"/>
          <c:y val="2.3778852923113793E-2"/>
          <c:w val="0.86020503893624867"/>
          <c:h val="0.9096449357492481"/>
        </c:manualLayout>
      </c:layout>
      <c:barChart>
        <c:barDir val="bar"/>
        <c:grouping val="clustered"/>
        <c:varyColors val="0"/>
        <c:ser>
          <c:idx val="0"/>
          <c:order val="0"/>
          <c:tx>
            <c:strRef>
              <c:f>'Question 26'!$E$13</c:f>
              <c:strCache>
                <c:ptCount val="1"/>
                <c:pt idx="0">
                  <c:v>2015</c:v>
                </c:pt>
              </c:strCache>
            </c:strRef>
          </c:tx>
          <c:spPr>
            <a:solidFill>
              <a:srgbClr val="5B9BD5"/>
            </a:solidFill>
            <a:ln w="25400">
              <a:noFill/>
            </a:ln>
          </c:spPr>
          <c:invertIfNegative val="0"/>
          <c:dLbls>
            <c:spPr>
              <a:noFill/>
              <a:ln>
                <a:noFill/>
              </a:ln>
              <a:effectLst/>
            </c:spPr>
            <c:txPr>
              <a:bodyPr wrap="square" lIns="38100" tIns="19050" rIns="38100" bIns="19050" anchor="ctr">
                <a:spAutoFit/>
              </a:bodyPr>
              <a:lstStyle/>
              <a:p>
                <a:pPr>
                  <a:defRPr sz="105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'Question 26'!$B$14:$B$19</c:f>
              <c:strCache>
                <c:ptCount val="6"/>
                <c:pt idx="0">
                  <c:v>16-20</c:v>
                </c:pt>
                <c:pt idx="1">
                  <c:v>21-24</c:v>
                </c:pt>
                <c:pt idx="2">
                  <c:v>25-29</c:v>
                </c:pt>
                <c:pt idx="3">
                  <c:v>30-39</c:v>
                </c:pt>
                <c:pt idx="4">
                  <c:v>40-49</c:v>
                </c:pt>
                <c:pt idx="5">
                  <c:v>50 and over</c:v>
                </c:pt>
              </c:strCache>
            </c:strRef>
          </c:cat>
          <c:val>
            <c:numRef>
              <c:f>'Question 26'!$E$14:$E$19</c:f>
              <c:numCache>
                <c:formatCode>0.0%</c:formatCode>
                <c:ptCount val="6"/>
                <c:pt idx="0">
                  <c:v>0.14599999999999999</c:v>
                </c:pt>
                <c:pt idx="1">
                  <c:v>0.374</c:v>
                </c:pt>
                <c:pt idx="2">
                  <c:v>0.13500000000000001</c:v>
                </c:pt>
                <c:pt idx="3">
                  <c:v>0.14599999999999999</c:v>
                </c:pt>
                <c:pt idx="4">
                  <c:v>0.124</c:v>
                </c:pt>
                <c:pt idx="5">
                  <c:v>7.9000000000000001E-2</c:v>
                </c:pt>
              </c:numCache>
            </c:numRef>
          </c:val>
          <c:extLst xmlns:c16r2="http://schemas.microsoft.com/office/drawing/2015/06/chart">
            <c:ext xmlns:c16="http://schemas.microsoft.com/office/drawing/2014/chart" uri="{C3380CC4-5D6E-409C-BE32-E72D297353CC}">
              <c16:uniqueId val="{00000000-A614-4DC0-B64F-181BEFD6DFD6}"/>
            </c:ext>
          </c:extLst>
        </c:ser>
        <c:ser>
          <c:idx val="1"/>
          <c:order val="1"/>
          <c:tx>
            <c:strRef>
              <c:f>'Question 26'!$F$13</c:f>
              <c:strCache>
                <c:ptCount val="1"/>
                <c:pt idx="0">
                  <c:v>2016</c:v>
                </c:pt>
              </c:strCache>
            </c:strRef>
          </c:tx>
          <c:spPr>
            <a:solidFill>
              <a:srgbClr val="ED7D31"/>
            </a:solidFill>
            <a:ln w="25400">
              <a:noFill/>
            </a:ln>
          </c:spPr>
          <c:invertIfNegative val="0"/>
          <c:dLbls>
            <c:spPr>
              <a:noFill/>
              <a:ln>
                <a:noFill/>
              </a:ln>
              <a:effectLst/>
            </c:spPr>
            <c:txPr>
              <a:bodyPr wrap="square" lIns="38100" tIns="19050" rIns="38100" bIns="19050" anchor="ctr">
                <a:spAutoFit/>
              </a:bodyPr>
              <a:lstStyle/>
              <a:p>
                <a:pPr>
                  <a:defRPr sz="105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'Question 26'!$B$14:$B$19</c:f>
              <c:strCache>
                <c:ptCount val="6"/>
                <c:pt idx="0">
                  <c:v>16-20</c:v>
                </c:pt>
                <c:pt idx="1">
                  <c:v>21-24</c:v>
                </c:pt>
                <c:pt idx="2">
                  <c:v>25-29</c:v>
                </c:pt>
                <c:pt idx="3">
                  <c:v>30-39</c:v>
                </c:pt>
                <c:pt idx="4">
                  <c:v>40-49</c:v>
                </c:pt>
                <c:pt idx="5">
                  <c:v>50 and over</c:v>
                </c:pt>
              </c:strCache>
            </c:strRef>
          </c:cat>
          <c:val>
            <c:numRef>
              <c:f>'Question 26'!$F$14:$F$19</c:f>
              <c:numCache>
                <c:formatCode>0.0%</c:formatCode>
                <c:ptCount val="6"/>
                <c:pt idx="0">
                  <c:v>0.34200000000000003</c:v>
                </c:pt>
                <c:pt idx="1">
                  <c:v>0.32900000000000001</c:v>
                </c:pt>
                <c:pt idx="2">
                  <c:v>5.0999999999999997E-2</c:v>
                </c:pt>
                <c:pt idx="3">
                  <c:v>0.13900000000000001</c:v>
                </c:pt>
                <c:pt idx="4">
                  <c:v>0.10100000000000001</c:v>
                </c:pt>
                <c:pt idx="5">
                  <c:v>3.7999999999999999E-2</c:v>
                </c:pt>
              </c:numCache>
            </c:numRef>
          </c:val>
          <c:extLst xmlns:c16r2="http://schemas.microsoft.com/office/drawing/2015/06/chart">
            <c:ext xmlns:c16="http://schemas.microsoft.com/office/drawing/2014/chart" uri="{C3380CC4-5D6E-409C-BE32-E72D297353CC}">
              <c16:uniqueId val="{00000001-A614-4DC0-B64F-181BEFD6DFD6}"/>
            </c:ext>
          </c:extLst>
        </c:ser>
        <c:ser>
          <c:idx val="2"/>
          <c:order val="2"/>
          <c:tx>
            <c:strRef>
              <c:f>'Question 26'!$G$13</c:f>
              <c:strCache>
                <c:ptCount val="1"/>
                <c:pt idx="0">
                  <c:v>2017</c:v>
                </c:pt>
              </c:strCache>
            </c:strRef>
          </c:tx>
          <c:spPr>
            <a:solidFill>
              <a:srgbClr val="A5A5A5"/>
            </a:solidFill>
            <a:ln w="25400">
              <a:no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'Question 26'!$B$14:$B$19</c:f>
              <c:strCache>
                <c:ptCount val="6"/>
                <c:pt idx="0">
                  <c:v>16-20</c:v>
                </c:pt>
                <c:pt idx="1">
                  <c:v>21-24</c:v>
                </c:pt>
                <c:pt idx="2">
                  <c:v>25-29</c:v>
                </c:pt>
                <c:pt idx="3">
                  <c:v>30-39</c:v>
                </c:pt>
                <c:pt idx="4">
                  <c:v>40-49</c:v>
                </c:pt>
                <c:pt idx="5">
                  <c:v>50 and over</c:v>
                </c:pt>
              </c:strCache>
            </c:strRef>
          </c:cat>
          <c:val>
            <c:numRef>
              <c:f>'Question 26'!$G$14:$G$19</c:f>
              <c:numCache>
                <c:formatCode>0.0%</c:formatCode>
                <c:ptCount val="6"/>
                <c:pt idx="0">
                  <c:v>0.32799999999999996</c:v>
                </c:pt>
                <c:pt idx="1">
                  <c:v>0.375</c:v>
                </c:pt>
                <c:pt idx="2">
                  <c:v>9.4E-2</c:v>
                </c:pt>
                <c:pt idx="3">
                  <c:v>0.11699999999999999</c:v>
                </c:pt>
                <c:pt idx="4">
                  <c:v>4.7E-2</c:v>
                </c:pt>
                <c:pt idx="5">
                  <c:v>3.9E-2</c:v>
                </c:pt>
              </c:numCache>
            </c:numRef>
          </c:val>
          <c:extLst xmlns:c16r2="http://schemas.microsoft.com/office/drawing/2015/06/chart">
            <c:ext xmlns:c16="http://schemas.microsoft.com/office/drawing/2014/chart" uri="{C3380CC4-5D6E-409C-BE32-E72D297353CC}">
              <c16:uniqueId val="{00000002-A614-4DC0-B64F-181BEFD6DFD6}"/>
            </c:ext>
          </c:extLst>
        </c:ser>
        <c:ser>
          <c:idx val="3"/>
          <c:order val="3"/>
          <c:tx>
            <c:strRef>
              <c:f>'Question 26'!$H$13</c:f>
              <c:strCache>
                <c:ptCount val="1"/>
                <c:pt idx="0">
                  <c:v>2018</c:v>
                </c:pt>
              </c:strCache>
            </c:strRef>
          </c:tx>
          <c:spPr>
            <a:solidFill>
              <a:srgbClr val="FFC000"/>
            </a:solidFill>
            <a:ln w="25400">
              <a:no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'Question 26'!$B$14:$B$19</c:f>
              <c:strCache>
                <c:ptCount val="6"/>
                <c:pt idx="0">
                  <c:v>16-20</c:v>
                </c:pt>
                <c:pt idx="1">
                  <c:v>21-24</c:v>
                </c:pt>
                <c:pt idx="2">
                  <c:v>25-29</c:v>
                </c:pt>
                <c:pt idx="3">
                  <c:v>30-39</c:v>
                </c:pt>
                <c:pt idx="4">
                  <c:v>40-49</c:v>
                </c:pt>
                <c:pt idx="5">
                  <c:v>50 and over</c:v>
                </c:pt>
              </c:strCache>
            </c:strRef>
          </c:cat>
          <c:val>
            <c:numRef>
              <c:f>'Question 26'!$H$14:$H$19</c:f>
              <c:numCache>
                <c:formatCode>0.0%</c:formatCode>
                <c:ptCount val="6"/>
                <c:pt idx="0">
                  <c:v>0.45400000000000001</c:v>
                </c:pt>
                <c:pt idx="1">
                  <c:v>0.32400000000000001</c:v>
                </c:pt>
                <c:pt idx="2">
                  <c:v>9.2999999999999999E-2</c:v>
                </c:pt>
                <c:pt idx="3">
                  <c:v>5.6000000000000001E-2</c:v>
                </c:pt>
                <c:pt idx="4">
                  <c:v>4.5999999999999999E-2</c:v>
                </c:pt>
                <c:pt idx="5">
                  <c:v>2.8000000000000001E-2</c:v>
                </c:pt>
              </c:numCache>
            </c:numRef>
          </c:val>
          <c:extLst xmlns:c16r2="http://schemas.microsoft.com/office/drawing/2015/06/chart">
            <c:ext xmlns:c16="http://schemas.microsoft.com/office/drawing/2014/chart" uri="{C3380CC4-5D6E-409C-BE32-E72D297353CC}">
              <c16:uniqueId val="{00000003-A614-4DC0-B64F-181BEFD6DFD6}"/>
            </c:ext>
          </c:extLst>
        </c:ser>
        <c:ser>
          <c:idx val="4"/>
          <c:order val="4"/>
          <c:tx>
            <c:strRef>
              <c:f>'Question 26'!$I$13</c:f>
              <c:strCache>
                <c:ptCount val="1"/>
                <c:pt idx="0">
                  <c:v>2019</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26'!$B$14:$B$19</c:f>
              <c:strCache>
                <c:ptCount val="6"/>
                <c:pt idx="0">
                  <c:v>16-20</c:v>
                </c:pt>
                <c:pt idx="1">
                  <c:v>21-24</c:v>
                </c:pt>
                <c:pt idx="2">
                  <c:v>25-29</c:v>
                </c:pt>
                <c:pt idx="3">
                  <c:v>30-39</c:v>
                </c:pt>
                <c:pt idx="4">
                  <c:v>40-49</c:v>
                </c:pt>
                <c:pt idx="5">
                  <c:v>50 and over</c:v>
                </c:pt>
              </c:strCache>
            </c:strRef>
          </c:cat>
          <c:val>
            <c:numRef>
              <c:f>'Question 26'!$I$14:$I$19</c:f>
              <c:numCache>
                <c:formatCode>0.0%</c:formatCode>
                <c:ptCount val="6"/>
                <c:pt idx="0">
                  <c:v>0.41299999999999998</c:v>
                </c:pt>
                <c:pt idx="1">
                  <c:v>0.248</c:v>
                </c:pt>
                <c:pt idx="2">
                  <c:v>0.10100000000000001</c:v>
                </c:pt>
                <c:pt idx="3">
                  <c:v>0.10100000000000001</c:v>
                </c:pt>
                <c:pt idx="4">
                  <c:v>7.2999999999999995E-2</c:v>
                </c:pt>
                <c:pt idx="5">
                  <c:v>6.4000000000000001E-2</c:v>
                </c:pt>
              </c:numCache>
            </c:numRef>
          </c:val>
        </c:ser>
        <c:dLbls>
          <c:dLblPos val="outEnd"/>
          <c:showLegendKey val="0"/>
          <c:showVal val="1"/>
          <c:showCatName val="0"/>
          <c:showSerName val="0"/>
          <c:showPercent val="0"/>
          <c:showBubbleSize val="0"/>
        </c:dLbls>
        <c:gapWidth val="182"/>
        <c:axId val="376376216"/>
        <c:axId val="376374648"/>
      </c:barChart>
      <c:catAx>
        <c:axId val="376376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00" b="0" i="0" u="none" strike="noStrike" baseline="0">
                <a:solidFill>
                  <a:srgbClr val="333333"/>
                </a:solidFill>
                <a:latin typeface="Calibri"/>
                <a:ea typeface="Calibri"/>
                <a:cs typeface="Calibri"/>
              </a:defRPr>
            </a:pPr>
            <a:endParaRPr lang="en-US"/>
          </a:p>
        </c:txPr>
        <c:crossAx val="376374648"/>
        <c:crosses val="autoZero"/>
        <c:auto val="1"/>
        <c:lblAlgn val="ctr"/>
        <c:lblOffset val="100"/>
        <c:noMultiLvlLbl val="0"/>
      </c:catAx>
      <c:valAx>
        <c:axId val="3763746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376376216"/>
        <c:crosses val="autoZero"/>
        <c:crossBetween val="between"/>
      </c:valAx>
      <c:spPr>
        <a:noFill/>
        <a:ln w="25400">
          <a:noFill/>
        </a:ln>
      </c:spPr>
    </c:plotArea>
    <c:legend>
      <c:legendPos val="r"/>
      <c:layout>
        <c:manualLayout>
          <c:xMode val="edge"/>
          <c:yMode val="edge"/>
          <c:x val="0.79031840415609211"/>
          <c:y val="0.11157527650277732"/>
          <c:w val="8.1548840318264051E-2"/>
          <c:h val="0.30277053802203213"/>
        </c:manualLayout>
      </c:layout>
      <c:overlay val="0"/>
      <c:spPr>
        <a:noFill/>
        <a:ln w="25400">
          <a:noFill/>
        </a:ln>
      </c:spPr>
      <c:txPr>
        <a:bodyPr/>
        <a:lstStyle/>
        <a:p>
          <a:pPr>
            <a:defRPr sz="14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13'!$B$42</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13'!$A$43:$A$46</c:f>
              <c:strCache>
                <c:ptCount val="4"/>
                <c:pt idx="0">
                  <c:v>Quantitative Skills</c:v>
                </c:pt>
                <c:pt idx="1">
                  <c:v>Written Skills</c:v>
                </c:pt>
                <c:pt idx="2">
                  <c:v>Problem-Solving Skills</c:v>
                </c:pt>
                <c:pt idx="3">
                  <c:v>Critical-Thinking Skills</c:v>
                </c:pt>
              </c:strCache>
            </c:strRef>
          </c:cat>
          <c:val>
            <c:numRef>
              <c:f>'Question 13'!$B$43:$B$46</c:f>
              <c:numCache>
                <c:formatCode>0.0%</c:formatCode>
                <c:ptCount val="4"/>
                <c:pt idx="0">
                  <c:v>0.82</c:v>
                </c:pt>
                <c:pt idx="1">
                  <c:v>0.95499999999999996</c:v>
                </c:pt>
                <c:pt idx="2">
                  <c:v>0.93300000000000005</c:v>
                </c:pt>
                <c:pt idx="3">
                  <c:v>0.94299999999999995</c:v>
                </c:pt>
              </c:numCache>
            </c:numRef>
          </c:val>
        </c:ser>
        <c:ser>
          <c:idx val="1"/>
          <c:order val="1"/>
          <c:tx>
            <c:strRef>
              <c:f>'Question 13'!$C$42</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13'!$A$43:$A$46</c:f>
              <c:strCache>
                <c:ptCount val="4"/>
                <c:pt idx="0">
                  <c:v>Quantitative Skills</c:v>
                </c:pt>
                <c:pt idx="1">
                  <c:v>Written Skills</c:v>
                </c:pt>
                <c:pt idx="2">
                  <c:v>Problem-Solving Skills</c:v>
                </c:pt>
                <c:pt idx="3">
                  <c:v>Critical-Thinking Skills</c:v>
                </c:pt>
              </c:strCache>
            </c:strRef>
          </c:cat>
          <c:val>
            <c:numRef>
              <c:f>'Question 13'!$C$43:$C$46</c:f>
              <c:numCache>
                <c:formatCode>0.0%</c:formatCode>
                <c:ptCount val="4"/>
                <c:pt idx="0">
                  <c:v>0.93600000000000005</c:v>
                </c:pt>
                <c:pt idx="1">
                  <c:v>0.96199999999999997</c:v>
                </c:pt>
                <c:pt idx="2">
                  <c:v>0.97499999999999998</c:v>
                </c:pt>
                <c:pt idx="3">
                  <c:v>0.93700000000000006</c:v>
                </c:pt>
              </c:numCache>
            </c:numRef>
          </c:val>
        </c:ser>
        <c:ser>
          <c:idx val="2"/>
          <c:order val="2"/>
          <c:tx>
            <c:strRef>
              <c:f>'Question 13'!$D$42</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13'!$A$43:$A$46</c:f>
              <c:strCache>
                <c:ptCount val="4"/>
                <c:pt idx="0">
                  <c:v>Quantitative Skills</c:v>
                </c:pt>
                <c:pt idx="1">
                  <c:v>Written Skills</c:v>
                </c:pt>
                <c:pt idx="2">
                  <c:v>Problem-Solving Skills</c:v>
                </c:pt>
                <c:pt idx="3">
                  <c:v>Critical-Thinking Skills</c:v>
                </c:pt>
              </c:strCache>
            </c:strRef>
          </c:cat>
          <c:val>
            <c:numRef>
              <c:f>'Question 13'!$D$43:$D$46</c:f>
              <c:numCache>
                <c:formatCode>0.0%</c:formatCode>
                <c:ptCount val="4"/>
                <c:pt idx="0">
                  <c:v>0.85</c:v>
                </c:pt>
                <c:pt idx="1">
                  <c:v>0.875</c:v>
                </c:pt>
                <c:pt idx="2">
                  <c:v>0.90600000000000003</c:v>
                </c:pt>
                <c:pt idx="3">
                  <c:v>0.91400000000000003</c:v>
                </c:pt>
              </c:numCache>
            </c:numRef>
          </c:val>
        </c:ser>
        <c:ser>
          <c:idx val="3"/>
          <c:order val="3"/>
          <c:tx>
            <c:strRef>
              <c:f>'Question 13'!$E$42</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13'!$A$43:$A$46</c:f>
              <c:strCache>
                <c:ptCount val="4"/>
                <c:pt idx="0">
                  <c:v>Quantitative Skills</c:v>
                </c:pt>
                <c:pt idx="1">
                  <c:v>Written Skills</c:v>
                </c:pt>
                <c:pt idx="2">
                  <c:v>Problem-Solving Skills</c:v>
                </c:pt>
                <c:pt idx="3">
                  <c:v>Critical-Thinking Skills</c:v>
                </c:pt>
              </c:strCache>
            </c:strRef>
          </c:cat>
          <c:val>
            <c:numRef>
              <c:f>'Question 13'!$E$43:$E$46</c:f>
              <c:numCache>
                <c:formatCode>0.0%</c:formatCode>
                <c:ptCount val="4"/>
                <c:pt idx="0">
                  <c:v>0.84099999999999997</c:v>
                </c:pt>
                <c:pt idx="1">
                  <c:v>0.874</c:v>
                </c:pt>
                <c:pt idx="2">
                  <c:v>0.93400000000000005</c:v>
                </c:pt>
                <c:pt idx="3">
                  <c:v>0.90700000000000003</c:v>
                </c:pt>
              </c:numCache>
            </c:numRef>
          </c:val>
        </c:ser>
        <c:ser>
          <c:idx val="4"/>
          <c:order val="4"/>
          <c:tx>
            <c:strRef>
              <c:f>'Question 13'!$F$42</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13'!$A$43:$A$46</c:f>
              <c:strCache>
                <c:ptCount val="4"/>
                <c:pt idx="0">
                  <c:v>Quantitative Skills</c:v>
                </c:pt>
                <c:pt idx="1">
                  <c:v>Written Skills</c:v>
                </c:pt>
                <c:pt idx="2">
                  <c:v>Problem-Solving Skills</c:v>
                </c:pt>
                <c:pt idx="3">
                  <c:v>Critical-Thinking Skills</c:v>
                </c:pt>
              </c:strCache>
            </c:strRef>
          </c:cat>
          <c:val>
            <c:numRef>
              <c:f>'Question 13'!$F$43:$F$46</c:f>
              <c:numCache>
                <c:formatCode>0.0%</c:formatCode>
                <c:ptCount val="4"/>
                <c:pt idx="0">
                  <c:v>0.90600000000000003</c:v>
                </c:pt>
                <c:pt idx="1">
                  <c:v>0.90800000000000003</c:v>
                </c:pt>
                <c:pt idx="2">
                  <c:v>0.92600000000000005</c:v>
                </c:pt>
                <c:pt idx="3">
                  <c:v>0.93500000000000005</c:v>
                </c:pt>
              </c:numCache>
            </c:numRef>
          </c:val>
        </c:ser>
        <c:dLbls>
          <c:showLegendKey val="0"/>
          <c:showVal val="0"/>
          <c:showCatName val="0"/>
          <c:showSerName val="0"/>
          <c:showPercent val="0"/>
          <c:showBubbleSize val="0"/>
        </c:dLbls>
        <c:gapWidth val="182"/>
        <c:axId val="396995368"/>
        <c:axId val="396993016"/>
      </c:barChart>
      <c:catAx>
        <c:axId val="396995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993016"/>
        <c:crosses val="autoZero"/>
        <c:auto val="1"/>
        <c:lblAlgn val="ctr"/>
        <c:lblOffset val="100"/>
        <c:noMultiLvlLbl val="0"/>
      </c:catAx>
      <c:valAx>
        <c:axId val="39699301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995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13'!$B$64</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13'!$A$65:$A$69</c:f>
              <c:strCache>
                <c:ptCount val="5"/>
                <c:pt idx="0">
                  <c:v>Collaborative/Cooperative Skills</c:v>
                </c:pt>
                <c:pt idx="1">
                  <c:v>Oral Skills</c:v>
                </c:pt>
                <c:pt idx="2">
                  <c:v>Diversity/Global Sensitivity</c:v>
                </c:pt>
                <c:pt idx="3">
                  <c:v>Information Literacy (Research)</c:v>
                </c:pt>
                <c:pt idx="4">
                  <c:v>Computer/Technical Literacy</c:v>
                </c:pt>
              </c:strCache>
            </c:strRef>
          </c:cat>
          <c:val>
            <c:numRef>
              <c:f>'Question 13'!$B$65:$B$69</c:f>
              <c:numCache>
                <c:formatCode>0.0%</c:formatCode>
                <c:ptCount val="5"/>
                <c:pt idx="0">
                  <c:v>0.82</c:v>
                </c:pt>
                <c:pt idx="1">
                  <c:v>0.84299999999999997</c:v>
                </c:pt>
                <c:pt idx="2">
                  <c:v>0.88800000000000001</c:v>
                </c:pt>
                <c:pt idx="3">
                  <c:v>0.89900000000000002</c:v>
                </c:pt>
                <c:pt idx="4">
                  <c:v>0.94399999999999995</c:v>
                </c:pt>
              </c:numCache>
            </c:numRef>
          </c:val>
        </c:ser>
        <c:ser>
          <c:idx val="1"/>
          <c:order val="1"/>
          <c:tx>
            <c:strRef>
              <c:f>'Question 13'!$C$64</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13'!$A$65:$A$69</c:f>
              <c:strCache>
                <c:ptCount val="5"/>
                <c:pt idx="0">
                  <c:v>Collaborative/Cooperative Skills</c:v>
                </c:pt>
                <c:pt idx="1">
                  <c:v>Oral Skills</c:v>
                </c:pt>
                <c:pt idx="2">
                  <c:v>Diversity/Global Sensitivity</c:v>
                </c:pt>
                <c:pt idx="3">
                  <c:v>Information Literacy (Research)</c:v>
                </c:pt>
                <c:pt idx="4">
                  <c:v>Computer/Technical Literacy</c:v>
                </c:pt>
              </c:strCache>
            </c:strRef>
          </c:cat>
          <c:val>
            <c:numRef>
              <c:f>'Question 13'!$C$65:$C$69</c:f>
              <c:numCache>
                <c:formatCode>0.0%</c:formatCode>
                <c:ptCount val="5"/>
                <c:pt idx="0">
                  <c:v>0.89900000000000002</c:v>
                </c:pt>
                <c:pt idx="1">
                  <c:v>0.89700000000000002</c:v>
                </c:pt>
                <c:pt idx="2">
                  <c:v>0.91100000000000003</c:v>
                </c:pt>
                <c:pt idx="3">
                  <c:v>0.91</c:v>
                </c:pt>
                <c:pt idx="4">
                  <c:v>0.92300000000000004</c:v>
                </c:pt>
              </c:numCache>
            </c:numRef>
          </c:val>
        </c:ser>
        <c:ser>
          <c:idx val="2"/>
          <c:order val="2"/>
          <c:tx>
            <c:strRef>
              <c:f>'Question 13'!$D$64</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13'!$A$65:$A$69</c:f>
              <c:strCache>
                <c:ptCount val="5"/>
                <c:pt idx="0">
                  <c:v>Collaborative/Cooperative Skills</c:v>
                </c:pt>
                <c:pt idx="1">
                  <c:v>Oral Skills</c:v>
                </c:pt>
                <c:pt idx="2">
                  <c:v>Diversity/Global Sensitivity</c:v>
                </c:pt>
                <c:pt idx="3">
                  <c:v>Information Literacy (Research)</c:v>
                </c:pt>
                <c:pt idx="4">
                  <c:v>Computer/Technical Literacy</c:v>
                </c:pt>
              </c:strCache>
            </c:strRef>
          </c:cat>
          <c:val>
            <c:numRef>
              <c:f>'Question 13'!$D$65:$D$69</c:f>
              <c:numCache>
                <c:formatCode>0.0%</c:formatCode>
                <c:ptCount val="5"/>
                <c:pt idx="0">
                  <c:v>0.82</c:v>
                </c:pt>
                <c:pt idx="1">
                  <c:v>0.85799999999999998</c:v>
                </c:pt>
                <c:pt idx="2">
                  <c:v>0.85899999999999999</c:v>
                </c:pt>
                <c:pt idx="3">
                  <c:v>0.88300000000000001</c:v>
                </c:pt>
                <c:pt idx="4">
                  <c:v>0.91400000000000003</c:v>
                </c:pt>
              </c:numCache>
            </c:numRef>
          </c:val>
        </c:ser>
        <c:ser>
          <c:idx val="3"/>
          <c:order val="3"/>
          <c:tx>
            <c:strRef>
              <c:f>'Question 13'!$E$64</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13'!$A$65:$A$69</c:f>
              <c:strCache>
                <c:ptCount val="5"/>
                <c:pt idx="0">
                  <c:v>Collaborative/Cooperative Skills</c:v>
                </c:pt>
                <c:pt idx="1">
                  <c:v>Oral Skills</c:v>
                </c:pt>
                <c:pt idx="2">
                  <c:v>Diversity/Global Sensitivity</c:v>
                </c:pt>
                <c:pt idx="3">
                  <c:v>Information Literacy (Research)</c:v>
                </c:pt>
                <c:pt idx="4">
                  <c:v>Computer/Technical Literacy</c:v>
                </c:pt>
              </c:strCache>
            </c:strRef>
          </c:cat>
          <c:val>
            <c:numRef>
              <c:f>'Question 13'!$E$65:$E$69</c:f>
              <c:numCache>
                <c:formatCode>0.0%</c:formatCode>
                <c:ptCount val="5"/>
                <c:pt idx="0">
                  <c:v>0.84299999999999997</c:v>
                </c:pt>
                <c:pt idx="1">
                  <c:v>0.81499999999999995</c:v>
                </c:pt>
                <c:pt idx="2">
                  <c:v>0.84299999999999997</c:v>
                </c:pt>
                <c:pt idx="3">
                  <c:v>0.80600000000000005</c:v>
                </c:pt>
                <c:pt idx="4">
                  <c:v>0.80600000000000005</c:v>
                </c:pt>
              </c:numCache>
            </c:numRef>
          </c:val>
        </c:ser>
        <c:ser>
          <c:idx val="4"/>
          <c:order val="4"/>
          <c:tx>
            <c:strRef>
              <c:f>'Question 13'!$F$64</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13'!$A$65:$A$69</c:f>
              <c:strCache>
                <c:ptCount val="5"/>
                <c:pt idx="0">
                  <c:v>Collaborative/Cooperative Skills</c:v>
                </c:pt>
                <c:pt idx="1">
                  <c:v>Oral Skills</c:v>
                </c:pt>
                <c:pt idx="2">
                  <c:v>Diversity/Global Sensitivity</c:v>
                </c:pt>
                <c:pt idx="3">
                  <c:v>Information Literacy (Research)</c:v>
                </c:pt>
                <c:pt idx="4">
                  <c:v>Computer/Technical Literacy</c:v>
                </c:pt>
              </c:strCache>
            </c:strRef>
          </c:cat>
          <c:val>
            <c:numRef>
              <c:f>'Question 13'!$F$65:$F$69</c:f>
              <c:numCache>
                <c:formatCode>0.0%</c:formatCode>
                <c:ptCount val="5"/>
                <c:pt idx="0">
                  <c:v>0.90600000000000003</c:v>
                </c:pt>
                <c:pt idx="1">
                  <c:v>0.89800000000000002</c:v>
                </c:pt>
                <c:pt idx="2">
                  <c:v>0.86899999999999999</c:v>
                </c:pt>
                <c:pt idx="3">
                  <c:v>0.82399999999999995</c:v>
                </c:pt>
                <c:pt idx="4">
                  <c:v>0.84299999999999997</c:v>
                </c:pt>
              </c:numCache>
            </c:numRef>
          </c:val>
        </c:ser>
        <c:dLbls>
          <c:showLegendKey val="0"/>
          <c:showVal val="0"/>
          <c:showCatName val="0"/>
          <c:showSerName val="0"/>
          <c:showPercent val="0"/>
          <c:showBubbleSize val="0"/>
        </c:dLbls>
        <c:gapWidth val="182"/>
        <c:axId val="389134008"/>
        <c:axId val="389128912"/>
      </c:barChart>
      <c:catAx>
        <c:axId val="389134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9128912"/>
        <c:crosses val="autoZero"/>
        <c:auto val="1"/>
        <c:lblAlgn val="ctr"/>
        <c:lblOffset val="100"/>
        <c:noMultiLvlLbl val="0"/>
      </c:catAx>
      <c:valAx>
        <c:axId val="38912891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9134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layout>
                <c:manualLayout>
                  <c:x val="0"/>
                  <c:y val="-3.14487849670756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3.71667458701802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22'!$B$16:$B$26</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'Question 22'!$D$16:$D$26</c:f>
              <c:numCache>
                <c:formatCode>0.0%</c:formatCode>
                <c:ptCount val="11"/>
                <c:pt idx="0">
                  <c:v>0.91</c:v>
                </c:pt>
                <c:pt idx="1">
                  <c:v>0.92600000000000005</c:v>
                </c:pt>
                <c:pt idx="2">
                  <c:v>0.86</c:v>
                </c:pt>
                <c:pt idx="3">
                  <c:v>0.91600000000000004</c:v>
                </c:pt>
                <c:pt idx="4">
                  <c:v>0.88500000000000001</c:v>
                </c:pt>
                <c:pt idx="5">
                  <c:v>0.91</c:v>
                </c:pt>
                <c:pt idx="6">
                  <c:v>0.80900000000000005</c:v>
                </c:pt>
                <c:pt idx="7">
                  <c:v>0.747</c:v>
                </c:pt>
                <c:pt idx="8">
                  <c:v>0.82799999999999996</c:v>
                </c:pt>
                <c:pt idx="9">
                  <c:v>0.77800000000000002</c:v>
                </c:pt>
                <c:pt idx="10">
                  <c:v>0.83489999999999998</c:v>
                </c:pt>
              </c:numCache>
            </c:numRef>
          </c:val>
          <c:smooth val="0"/>
        </c:ser>
        <c:dLbls>
          <c:showLegendKey val="0"/>
          <c:showVal val="0"/>
          <c:showCatName val="0"/>
          <c:showSerName val="0"/>
          <c:showPercent val="0"/>
          <c:showBubbleSize val="0"/>
        </c:dLbls>
        <c:marker val="1"/>
        <c:smooth val="0"/>
        <c:axId val="396221088"/>
        <c:axId val="396228536"/>
      </c:lineChart>
      <c:catAx>
        <c:axId val="39622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6228536"/>
        <c:crosses val="autoZero"/>
        <c:auto val="1"/>
        <c:lblAlgn val="ctr"/>
        <c:lblOffset val="100"/>
        <c:noMultiLvlLbl val="0"/>
      </c:catAx>
      <c:valAx>
        <c:axId val="396228536"/>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22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'Question 20'!$B$20</c:f>
              <c:strCache>
                <c:ptCount val="1"/>
                <c:pt idx="0">
                  <c:v>Yes</c:v>
                </c:pt>
              </c:strCache>
            </c:strRef>
          </c:tx>
          <c:spPr>
            <a:solidFill>
              <a:srgbClr val="5B9BD5"/>
            </a:solidFill>
            <a:ln w="25400">
              <a:noFill/>
            </a:ln>
          </c:spPr>
          <c:invertIfNegative val="0"/>
          <c:dLbls>
            <c:spPr>
              <a:noFill/>
              <a:ln w="25400">
                <a:noFill/>
              </a:ln>
            </c:spPr>
            <c:txPr>
              <a:bodyPr wrap="square" lIns="38100" tIns="19050" rIns="38100" bIns="19050" anchor="ctr">
                <a:spAutoFit/>
              </a:bodyPr>
              <a:lstStyle/>
              <a:p>
                <a:pPr>
                  <a:defRPr sz="12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'Question 20'!$D$19:$M$19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'Question 20'!$D$20:$M$20</c:f>
              <c:numCache>
                <c:formatCode>0.0%</c:formatCode>
                <c:ptCount val="10"/>
                <c:pt idx="0">
                  <c:v>0.93799999999999994</c:v>
                </c:pt>
                <c:pt idx="1">
                  <c:v>0.89100000000000001</c:v>
                </c:pt>
                <c:pt idx="2">
                  <c:v>0.90600000000000003</c:v>
                </c:pt>
                <c:pt idx="3">
                  <c:v>0.92200000000000004</c:v>
                </c:pt>
                <c:pt idx="4">
                  <c:v>0.84499999999999997</c:v>
                </c:pt>
                <c:pt idx="5">
                  <c:v>0.83199999999999996</c:v>
                </c:pt>
                <c:pt idx="6">
                  <c:v>0.873</c:v>
                </c:pt>
                <c:pt idx="7">
                  <c:v>0.82799999999999996</c:v>
                </c:pt>
                <c:pt idx="8">
                  <c:v>0.77800000000000002</c:v>
                </c:pt>
                <c:pt idx="9">
                  <c:v>0.88990000000000002</c:v>
                </c:pt>
              </c:numCache>
            </c:numRef>
          </c:val>
          <c:extLst xmlns:c16r2="http://schemas.microsoft.com/office/drawing/2015/06/chart">
            <c:ext xmlns:c16="http://schemas.microsoft.com/office/drawing/2014/chart" uri="{C3380CC4-5D6E-409C-BE32-E72D297353CC}">
              <c16:uniqueId val="{00000000-CF94-48C8-81C3-6245CBD2E3CB}"/>
            </c:ext>
          </c:extLst>
        </c:ser>
        <c:ser>
          <c:idx val="1"/>
          <c:order val="1"/>
          <c:tx>
            <c:strRef>
              <c:f>'Question 20'!$B$21</c:f>
              <c:strCache>
                <c:ptCount val="1"/>
                <c:pt idx="0">
                  <c:v>No</c:v>
                </c:pt>
              </c:strCache>
            </c:strRef>
          </c:tx>
          <c:spPr>
            <a:solidFill>
              <a:srgbClr val="ED7D31"/>
            </a:solidFill>
            <a:ln w="25400">
              <a:noFill/>
            </a:ln>
          </c:spPr>
          <c:invertIfNegative val="0"/>
          <c:dLbls>
            <c:spPr>
              <a:noFill/>
              <a:ln w="25400">
                <a:noFill/>
              </a:ln>
            </c:spPr>
            <c:txPr>
              <a:bodyPr wrap="square" lIns="38100" tIns="19050" rIns="38100" bIns="19050" anchor="ctr">
                <a:spAutoFit/>
              </a:bodyPr>
              <a:lstStyle/>
              <a:p>
                <a:pPr>
                  <a:defRPr sz="105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'Question 20'!$D$19:$M$19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'Question 20'!$D$21:$M$21</c:f>
              <c:numCache>
                <c:formatCode>0.0%</c:formatCode>
                <c:ptCount val="10"/>
                <c:pt idx="0">
                  <c:v>0</c:v>
                </c:pt>
                <c:pt idx="1">
                  <c:v>1.2E-2</c:v>
                </c:pt>
                <c:pt idx="2">
                  <c:v>4.7E-2</c:v>
                </c:pt>
                <c:pt idx="3">
                  <c:v>2.5999999999999999E-2</c:v>
                </c:pt>
                <c:pt idx="4">
                  <c:v>4.3999999999999997E-2</c:v>
                </c:pt>
                <c:pt idx="5">
                  <c:v>5.6000000000000001E-2</c:v>
                </c:pt>
                <c:pt idx="6">
                  <c:v>4.4999999999999998E-2</c:v>
                </c:pt>
                <c:pt idx="7">
                  <c:v>8.0000000000000002E-3</c:v>
                </c:pt>
                <c:pt idx="8">
                  <c:v>6.5000000000000002E-2</c:v>
                </c:pt>
                <c:pt idx="9">
                  <c:v>1.83E-2</c:v>
                </c:pt>
              </c:numCache>
            </c:numRef>
          </c:val>
          <c:extLst xmlns:c16r2="http://schemas.microsoft.com/office/drawing/2015/06/chart">
            <c:ext xmlns:c16="http://schemas.microsoft.com/office/drawing/2014/chart" uri="{C3380CC4-5D6E-409C-BE32-E72D297353CC}">
              <c16:uniqueId val="{00000002-CF94-48C8-81C3-6245CBD2E3CB}"/>
            </c:ext>
          </c:extLst>
        </c:ser>
        <c:ser>
          <c:idx val="2"/>
          <c:order val="2"/>
          <c:tx>
            <c:strRef>
              <c:f>'Question 20'!$B$22</c:f>
              <c:strCache>
                <c:ptCount val="1"/>
                <c:pt idx="0">
                  <c:v>Neutral</c:v>
                </c:pt>
              </c:strCache>
            </c:strRef>
          </c:tx>
          <c:spPr>
            <a:solidFill>
              <a:srgbClr val="A5A5A5"/>
            </a:solidFill>
            <a:ln w="25400">
              <a:noFill/>
            </a:ln>
          </c:spPr>
          <c:invertIfNegative val="0"/>
          <c:dLbls>
            <c:spPr>
              <a:noFill/>
              <a:ln w="25400">
                <a:noFill/>
              </a:ln>
            </c:spPr>
            <c:txPr>
              <a:bodyPr wrap="square" lIns="38100" tIns="19050" rIns="38100" bIns="19050" anchor="ctr">
                <a:spAutoFit/>
              </a:bodyPr>
              <a:lstStyle/>
              <a:p>
                <a:pPr>
                  <a:defRPr sz="12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'Question 20'!$D$19:$M$19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'Question 20'!$D$22:$M$22</c:f>
              <c:numCache>
                <c:formatCode>0.0%</c:formatCode>
                <c:ptCount val="10"/>
                <c:pt idx="0">
                  <c:v>6.2E-2</c:v>
                </c:pt>
                <c:pt idx="1">
                  <c:v>9.6000000000000002E-2</c:v>
                </c:pt>
                <c:pt idx="2">
                  <c:v>4.7E-2</c:v>
                </c:pt>
                <c:pt idx="3">
                  <c:v>5.1999999999999998E-2</c:v>
                </c:pt>
                <c:pt idx="4">
                  <c:v>0.111</c:v>
                </c:pt>
                <c:pt idx="5">
                  <c:v>0.112</c:v>
                </c:pt>
                <c:pt idx="6">
                  <c:v>7.0999999999999994E-2</c:v>
                </c:pt>
                <c:pt idx="7">
                  <c:v>0.16399999999999998</c:v>
                </c:pt>
                <c:pt idx="8">
                  <c:v>0.157</c:v>
                </c:pt>
                <c:pt idx="9">
                  <c:v>9.1700000000000004E-2</c:v>
                </c:pt>
              </c:numCache>
            </c:numRef>
          </c:val>
          <c:extLst xmlns:c16r2="http://schemas.microsoft.com/office/drawing/2015/06/chart">
            <c:ext xmlns:c16="http://schemas.microsoft.com/office/drawing/2014/chart" uri="{C3380CC4-5D6E-409C-BE32-E72D297353CC}">
              <c16:uniqueId val="{00000003-CF94-48C8-81C3-6245CBD2E3CB}"/>
            </c:ext>
          </c:extLst>
        </c:ser>
        <c:dLbls>
          <c:showLegendKey val="0"/>
          <c:showVal val="0"/>
          <c:showCatName val="0"/>
          <c:showSerName val="0"/>
          <c:showPercent val="0"/>
          <c:showBubbleSize val="0"/>
        </c:dLbls>
        <c:gapWidth val="219"/>
        <c:overlap val="100"/>
        <c:axId val="396220304"/>
        <c:axId val="396226184"/>
      </c:barChart>
      <c:catAx>
        <c:axId val="39622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50" b="0" i="0" u="none" strike="noStrike" baseline="0">
                <a:solidFill>
                  <a:srgbClr val="333333"/>
                </a:solidFill>
                <a:latin typeface="Calibri"/>
                <a:ea typeface="Calibri"/>
                <a:cs typeface="Calibri"/>
              </a:defRPr>
            </a:pPr>
            <a:endParaRPr lang="en-US"/>
          </a:p>
        </c:txPr>
        <c:crossAx val="396226184"/>
        <c:crosses val="autoZero"/>
        <c:auto val="1"/>
        <c:lblAlgn val="ctr"/>
        <c:lblOffset val="100"/>
        <c:noMultiLvlLbl val="0"/>
      </c:catAx>
      <c:valAx>
        <c:axId val="396226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396220304"/>
        <c:crosses val="autoZero"/>
        <c:crossBetween val="between"/>
      </c:valAx>
      <c:spPr>
        <a:noFill/>
        <a:ln w="25400">
          <a:noFill/>
        </a:ln>
      </c:spPr>
    </c:plotArea>
    <c:legend>
      <c:legendPos val="b"/>
      <c:layout/>
      <c:overlay val="0"/>
      <c:spPr>
        <a:noFill/>
        <a:ln w="25400">
          <a:noFill/>
        </a:ln>
      </c:spPr>
      <c:txPr>
        <a:bodyPr/>
        <a:lstStyle/>
        <a:p>
          <a:pPr>
            <a:defRPr sz="12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'Question 24'!$C$32</c:f>
              <c:strCache>
                <c:ptCount val="1"/>
                <c:pt idx="0">
                  <c:v>Full-Time</c:v>
                </c:pt>
              </c:strCache>
            </c:strRef>
          </c:tx>
          <c:spPr>
            <a:solidFill>
              <a:srgbClr val="5B9BD5"/>
            </a:solidFill>
            <a:ln w="25400">
              <a:noFill/>
            </a:ln>
          </c:spPr>
          <c:invertIfNegative val="0"/>
          <c:dLbls>
            <c:spPr>
              <a:noFill/>
              <a:ln w="25400">
                <a:noFill/>
              </a:ln>
            </c:spPr>
            <c:txPr>
              <a:bodyPr wrap="square" lIns="38100" tIns="19050" rIns="38100" bIns="19050" anchor="ctr">
                <a:spAutoFit/>
              </a:bodyPr>
              <a:lstStyle/>
              <a:p>
                <a:pPr>
                  <a:defRPr sz="14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'Question 24'!$E$31:$J$31</c:f>
              <c:numCache>
                <c:formatCode>General</c:formatCode>
                <c:ptCount val="6"/>
                <c:pt idx="0">
                  <c:v>2014</c:v>
                </c:pt>
                <c:pt idx="1">
                  <c:v>2015</c:v>
                </c:pt>
                <c:pt idx="2">
                  <c:v>2016</c:v>
                </c:pt>
                <c:pt idx="3">
                  <c:v>2017</c:v>
                </c:pt>
                <c:pt idx="4">
                  <c:v>2018</c:v>
                </c:pt>
                <c:pt idx="5">
                  <c:v>2019</c:v>
                </c:pt>
              </c:numCache>
            </c:numRef>
          </c:cat>
          <c:val>
            <c:numRef>
              <c:f>'Question 24'!$E$32:$J$32</c:f>
              <c:numCache>
                <c:formatCode>0.0%</c:formatCode>
                <c:ptCount val="6"/>
                <c:pt idx="0">
                  <c:v>0.6</c:v>
                </c:pt>
                <c:pt idx="1">
                  <c:v>0.56599999999999995</c:v>
                </c:pt>
                <c:pt idx="2">
                  <c:v>0.73399999999999999</c:v>
                </c:pt>
                <c:pt idx="3">
                  <c:v>0.79700000000000004</c:v>
                </c:pt>
                <c:pt idx="4">
                  <c:v>0.76900000000000002</c:v>
                </c:pt>
                <c:pt idx="5">
                  <c:v>0.65099999999999991</c:v>
                </c:pt>
              </c:numCache>
            </c:numRef>
          </c:val>
          <c:extLst xmlns:c16r2="http://schemas.microsoft.com/office/drawing/2015/06/chart">
            <c:ext xmlns:c16="http://schemas.microsoft.com/office/drawing/2014/chart" uri="{C3380CC4-5D6E-409C-BE32-E72D297353CC}">
              <c16:uniqueId val="{00000000-E6F1-409B-96C7-264566D48BB3}"/>
            </c:ext>
          </c:extLst>
        </c:ser>
        <c:ser>
          <c:idx val="1"/>
          <c:order val="1"/>
          <c:tx>
            <c:strRef>
              <c:f>'Question 24'!$C$33</c:f>
              <c:strCache>
                <c:ptCount val="1"/>
                <c:pt idx="0">
                  <c:v>Part-Time</c:v>
                </c:pt>
              </c:strCache>
            </c:strRef>
          </c:tx>
          <c:spPr>
            <a:solidFill>
              <a:srgbClr val="ED7D31"/>
            </a:solidFill>
            <a:ln w="25400">
              <a:noFill/>
            </a:ln>
          </c:spPr>
          <c:invertIfNegative val="0"/>
          <c:dLbls>
            <c:spPr>
              <a:noFill/>
              <a:ln w="25400">
                <a:noFill/>
              </a:ln>
            </c:spPr>
            <c:txPr>
              <a:bodyPr wrap="square" lIns="38100" tIns="19050" rIns="38100" bIns="19050" anchor="ctr">
                <a:spAutoFit/>
              </a:bodyPr>
              <a:lstStyle/>
              <a:p>
                <a:pPr>
                  <a:defRPr sz="14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'Question 24'!$E$31:$J$31</c:f>
              <c:numCache>
                <c:formatCode>General</c:formatCode>
                <c:ptCount val="6"/>
                <c:pt idx="0">
                  <c:v>2014</c:v>
                </c:pt>
                <c:pt idx="1">
                  <c:v>2015</c:v>
                </c:pt>
                <c:pt idx="2">
                  <c:v>2016</c:v>
                </c:pt>
                <c:pt idx="3">
                  <c:v>2017</c:v>
                </c:pt>
                <c:pt idx="4">
                  <c:v>2018</c:v>
                </c:pt>
                <c:pt idx="5">
                  <c:v>2019</c:v>
                </c:pt>
              </c:numCache>
            </c:numRef>
          </c:cat>
          <c:val>
            <c:numRef>
              <c:f>'Question 24'!$E$33:$J$33</c:f>
              <c:numCache>
                <c:formatCode>0.0%</c:formatCode>
                <c:ptCount val="6"/>
                <c:pt idx="0">
                  <c:v>0.4</c:v>
                </c:pt>
                <c:pt idx="1">
                  <c:v>0.434</c:v>
                </c:pt>
                <c:pt idx="2">
                  <c:v>0.26600000000000001</c:v>
                </c:pt>
                <c:pt idx="3">
                  <c:v>0.20300000000000001</c:v>
                </c:pt>
                <c:pt idx="4">
                  <c:v>0.23100000000000001</c:v>
                </c:pt>
                <c:pt idx="5">
                  <c:v>0.34899999999999998</c:v>
                </c:pt>
              </c:numCache>
            </c:numRef>
          </c:val>
          <c:extLst xmlns:c16r2="http://schemas.microsoft.com/office/drawing/2015/06/chart">
            <c:ext xmlns:c16="http://schemas.microsoft.com/office/drawing/2014/chart" uri="{C3380CC4-5D6E-409C-BE32-E72D297353CC}">
              <c16:uniqueId val="{00000001-E6F1-409B-96C7-264566D48BB3}"/>
            </c:ext>
          </c:extLst>
        </c:ser>
        <c:dLbls>
          <c:showLegendKey val="0"/>
          <c:showVal val="0"/>
          <c:showCatName val="0"/>
          <c:showSerName val="0"/>
          <c:showPercent val="0"/>
          <c:showBubbleSize val="0"/>
        </c:dLbls>
        <c:gapWidth val="150"/>
        <c:overlap val="100"/>
        <c:axId val="376362496"/>
        <c:axId val="376361320"/>
      </c:barChart>
      <c:catAx>
        <c:axId val="37636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400" b="0" i="0" u="none" strike="noStrike" baseline="0">
                <a:solidFill>
                  <a:srgbClr val="333333"/>
                </a:solidFill>
                <a:latin typeface="Calibri"/>
                <a:ea typeface="Calibri"/>
                <a:cs typeface="Calibri"/>
              </a:defRPr>
            </a:pPr>
            <a:endParaRPr lang="en-US"/>
          </a:p>
        </c:txPr>
        <c:crossAx val="376361320"/>
        <c:crosses val="autoZero"/>
        <c:auto val="1"/>
        <c:lblAlgn val="ctr"/>
        <c:lblOffset val="100"/>
        <c:noMultiLvlLbl val="0"/>
      </c:catAx>
      <c:valAx>
        <c:axId val="376361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376362496"/>
        <c:crosses val="autoZero"/>
        <c:crossBetween val="between"/>
      </c:valAx>
      <c:spPr>
        <a:noFill/>
        <a:ln w="25400">
          <a:noFill/>
        </a:ln>
      </c:spPr>
    </c:plotArea>
    <c:legend>
      <c:legendPos val="b"/>
      <c:layout/>
      <c:overlay val="0"/>
      <c:spPr>
        <a:noFill/>
        <a:ln w="25400">
          <a:noFill/>
        </a:ln>
      </c:spPr>
      <c:txPr>
        <a:bodyPr/>
        <a:lstStyle/>
        <a:p>
          <a:pPr>
            <a:defRPr sz="14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4439922537775"/>
          <c:y val="5.6002806313853399E-3"/>
          <c:w val="0.68362307941844347"/>
          <c:h val="0.85522767455843218"/>
        </c:manualLayout>
      </c:layout>
      <c:barChart>
        <c:barDir val="bar"/>
        <c:grouping val="clustered"/>
        <c:varyColors val="0"/>
        <c:ser>
          <c:idx val="0"/>
          <c:order val="0"/>
          <c:tx>
            <c:strRef>
              <c:f>'Question 1'!$E$21</c:f>
              <c:strCache>
                <c:ptCount val="1"/>
                <c:pt idx="0">
                  <c:v>2015</c:v>
                </c:pt>
              </c:strCache>
            </c:strRef>
          </c:tx>
          <c:spPr>
            <a:solidFill>
              <a:srgbClr val="5B9BD5"/>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1'!$B$22:$B$29</c:f>
              <c:strCache>
                <c:ptCount val="8"/>
                <c:pt idx="0">
                  <c:v>To obtain an affiliate's bachelor's degree</c:v>
                </c:pt>
                <c:pt idx="1">
                  <c:v>I was unable to go abroad</c:v>
                </c:pt>
                <c:pt idx="2">
                  <c:v>Family/friends encouraged me</c:v>
                </c:pt>
                <c:pt idx="3">
                  <c:v>To increase my earning potential</c:v>
                </c:pt>
                <c:pt idx="4">
                  <c:v>To transfer overseas</c:v>
                </c:pt>
                <c:pt idx="5">
                  <c:v>The tuition was afffordable</c:v>
                </c:pt>
                <c:pt idx="6">
                  <c:v>To improve myself professionally</c:v>
                </c:pt>
                <c:pt idx="7">
                  <c:v>To obtain Bermuda College credentials</c:v>
                </c:pt>
              </c:strCache>
            </c:strRef>
          </c:cat>
          <c:val>
            <c:numRef>
              <c:f>'Question 1'!$E$22:$E$29</c:f>
              <c:numCache>
                <c:formatCode>0.0%</c:formatCode>
                <c:ptCount val="8"/>
                <c:pt idx="0">
                  <c:v>0.10100000000000001</c:v>
                </c:pt>
                <c:pt idx="1">
                  <c:v>0.10100000000000001</c:v>
                </c:pt>
                <c:pt idx="2">
                  <c:v>0.21299999999999999</c:v>
                </c:pt>
                <c:pt idx="3">
                  <c:v>0.16900000000000001</c:v>
                </c:pt>
                <c:pt idx="4">
                  <c:v>0.247</c:v>
                </c:pt>
                <c:pt idx="5">
                  <c:v>0.23599999999999999</c:v>
                </c:pt>
                <c:pt idx="6">
                  <c:v>0.247</c:v>
                </c:pt>
                <c:pt idx="7">
                  <c:v>0.79800000000000004</c:v>
                </c:pt>
              </c:numCache>
            </c:numRef>
          </c:val>
          <c:extLst xmlns:c16r2="http://schemas.microsoft.com/office/drawing/2015/06/chart">
            <c:ext xmlns:c16="http://schemas.microsoft.com/office/drawing/2014/chart" uri="{C3380CC4-5D6E-409C-BE32-E72D297353CC}">
              <c16:uniqueId val="{00000001-42AD-4768-B223-6F417C19EBE4}"/>
            </c:ext>
          </c:extLst>
        </c:ser>
        <c:ser>
          <c:idx val="1"/>
          <c:order val="1"/>
          <c:tx>
            <c:strRef>
              <c:f>'Question 1'!$F$21</c:f>
              <c:strCache>
                <c:ptCount val="1"/>
                <c:pt idx="0">
                  <c:v>2016</c:v>
                </c:pt>
              </c:strCache>
            </c:strRef>
          </c:tx>
          <c:spPr>
            <a:solidFill>
              <a:srgbClr val="ED7D31"/>
            </a:solidFill>
            <a:ln w="25400">
              <a:noFill/>
            </a:ln>
          </c:spPr>
          <c:invertIfNegative val="0"/>
          <c:dLbls>
            <c:dLbl>
              <c:idx val="0"/>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1'!$B$22:$B$29</c:f>
              <c:strCache>
                <c:ptCount val="8"/>
                <c:pt idx="0">
                  <c:v>To obtain an affiliate's bachelor's degree</c:v>
                </c:pt>
                <c:pt idx="1">
                  <c:v>I was unable to go abroad</c:v>
                </c:pt>
                <c:pt idx="2">
                  <c:v>Family/friends encouraged me</c:v>
                </c:pt>
                <c:pt idx="3">
                  <c:v>To increase my earning potential</c:v>
                </c:pt>
                <c:pt idx="4">
                  <c:v>To transfer overseas</c:v>
                </c:pt>
                <c:pt idx="5">
                  <c:v>The tuition was afffordable</c:v>
                </c:pt>
                <c:pt idx="6">
                  <c:v>To improve myself professionally</c:v>
                </c:pt>
                <c:pt idx="7">
                  <c:v>To obtain Bermuda College credentials</c:v>
                </c:pt>
              </c:strCache>
            </c:strRef>
          </c:cat>
          <c:val>
            <c:numRef>
              <c:f>'Question 1'!$F$22:$F$29</c:f>
              <c:numCache>
                <c:formatCode>0.0%</c:formatCode>
                <c:ptCount val="8"/>
                <c:pt idx="0">
                  <c:v>0.14299999999999999</c:v>
                </c:pt>
                <c:pt idx="1">
                  <c:v>0.27300000000000002</c:v>
                </c:pt>
                <c:pt idx="2">
                  <c:v>0.20799999999999999</c:v>
                </c:pt>
                <c:pt idx="3">
                  <c:v>0.28599999999999998</c:v>
                </c:pt>
                <c:pt idx="4">
                  <c:v>0.26</c:v>
                </c:pt>
                <c:pt idx="5">
                  <c:v>0.36399999999999999</c:v>
                </c:pt>
                <c:pt idx="6">
                  <c:v>0.39</c:v>
                </c:pt>
                <c:pt idx="7">
                  <c:v>0.79200000000000004</c:v>
                </c:pt>
              </c:numCache>
            </c:numRef>
          </c:val>
          <c:extLst xmlns:c16r2="http://schemas.microsoft.com/office/drawing/2015/06/chart">
            <c:ext xmlns:c16="http://schemas.microsoft.com/office/drawing/2014/chart" uri="{C3380CC4-5D6E-409C-BE32-E72D297353CC}">
              <c16:uniqueId val="{00000004-42AD-4768-B223-6F417C19EBE4}"/>
            </c:ext>
          </c:extLst>
        </c:ser>
        <c:ser>
          <c:idx val="2"/>
          <c:order val="2"/>
          <c:tx>
            <c:strRef>
              <c:f>'Question 1'!$G$21</c:f>
              <c:strCache>
                <c:ptCount val="1"/>
                <c:pt idx="0">
                  <c:v>2017</c:v>
                </c:pt>
              </c:strCache>
            </c:strRef>
          </c:tx>
          <c:spPr>
            <a:solidFill>
              <a:srgbClr val="A5A5A5"/>
            </a:solidFill>
            <a:ln w="25400">
              <a:noFill/>
            </a:ln>
          </c:spPr>
          <c:invertIfNegative val="0"/>
          <c:dLbls>
            <c:spPr>
              <a:noFill/>
              <a:ln w="25400">
                <a:noFill/>
              </a:ln>
            </c:spPr>
            <c:txPr>
              <a:bodyPr wrap="square" lIns="38100" tIns="19050" rIns="38100" bIns="19050" anchor="ctr">
                <a:spAutoFit/>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1'!$B$22:$B$29</c:f>
              <c:strCache>
                <c:ptCount val="8"/>
                <c:pt idx="0">
                  <c:v>To obtain an affiliate's bachelor's degree</c:v>
                </c:pt>
                <c:pt idx="1">
                  <c:v>I was unable to go abroad</c:v>
                </c:pt>
                <c:pt idx="2">
                  <c:v>Family/friends encouraged me</c:v>
                </c:pt>
                <c:pt idx="3">
                  <c:v>To increase my earning potential</c:v>
                </c:pt>
                <c:pt idx="4">
                  <c:v>To transfer overseas</c:v>
                </c:pt>
                <c:pt idx="5">
                  <c:v>The tuition was afffordable</c:v>
                </c:pt>
                <c:pt idx="6">
                  <c:v>To improve myself professionally</c:v>
                </c:pt>
                <c:pt idx="7">
                  <c:v>To obtain Bermuda College credentials</c:v>
                </c:pt>
              </c:strCache>
            </c:strRef>
          </c:cat>
          <c:val>
            <c:numRef>
              <c:f>'Question 1'!$G$22:$G$29</c:f>
              <c:numCache>
                <c:formatCode>0.0%</c:formatCode>
                <c:ptCount val="8"/>
                <c:pt idx="0">
                  <c:v>9.4E-2</c:v>
                </c:pt>
                <c:pt idx="1">
                  <c:v>0.156</c:v>
                </c:pt>
                <c:pt idx="2">
                  <c:v>0.29699999999999999</c:v>
                </c:pt>
                <c:pt idx="3">
                  <c:v>0.22699999999999998</c:v>
                </c:pt>
                <c:pt idx="4">
                  <c:v>0.32</c:v>
                </c:pt>
                <c:pt idx="5">
                  <c:v>0.313</c:v>
                </c:pt>
                <c:pt idx="6">
                  <c:v>0.35200000000000004</c:v>
                </c:pt>
                <c:pt idx="7">
                  <c:v>0.80500000000000005</c:v>
                </c:pt>
              </c:numCache>
            </c:numRef>
          </c:val>
          <c:extLst xmlns:c16r2="http://schemas.microsoft.com/office/drawing/2015/06/chart">
            <c:ext xmlns:c16="http://schemas.microsoft.com/office/drawing/2014/chart" uri="{C3380CC4-5D6E-409C-BE32-E72D297353CC}">
              <c16:uniqueId val="{00000005-42AD-4768-B223-6F417C19EBE4}"/>
            </c:ext>
          </c:extLst>
        </c:ser>
        <c:ser>
          <c:idx val="3"/>
          <c:order val="3"/>
          <c:tx>
            <c:strRef>
              <c:f>'Question 1'!$H$21</c:f>
              <c:strCache>
                <c:ptCount val="1"/>
                <c:pt idx="0">
                  <c:v>2018</c:v>
                </c:pt>
              </c:strCache>
            </c:strRef>
          </c:tx>
          <c:spPr>
            <a:solidFill>
              <a:srgbClr val="FFC000"/>
            </a:solidFill>
            <a:ln w="25400">
              <a:noFill/>
            </a:ln>
          </c:spPr>
          <c:invertIfNegative val="0"/>
          <c:dLbls>
            <c:spPr>
              <a:noFill/>
              <a:ln w="25400">
                <a:noFill/>
              </a:ln>
            </c:spPr>
            <c:txPr>
              <a:bodyPr wrap="square" lIns="38100" tIns="19050" rIns="38100" bIns="19050" anchor="ctr">
                <a:spAutoFit/>
              </a:bodyPr>
              <a:lstStyle/>
              <a:p>
                <a:pPr>
                  <a:defRPr sz="10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1'!$B$22:$B$29</c:f>
              <c:strCache>
                <c:ptCount val="8"/>
                <c:pt idx="0">
                  <c:v>To obtain an affiliate's bachelor's degree</c:v>
                </c:pt>
                <c:pt idx="1">
                  <c:v>I was unable to go abroad</c:v>
                </c:pt>
                <c:pt idx="2">
                  <c:v>Family/friends encouraged me</c:v>
                </c:pt>
                <c:pt idx="3">
                  <c:v>To increase my earning potential</c:v>
                </c:pt>
                <c:pt idx="4">
                  <c:v>To transfer overseas</c:v>
                </c:pt>
                <c:pt idx="5">
                  <c:v>The tuition was afffordable</c:v>
                </c:pt>
                <c:pt idx="6">
                  <c:v>To improve myself professionally</c:v>
                </c:pt>
                <c:pt idx="7">
                  <c:v>To obtain Bermuda College credentials</c:v>
                </c:pt>
              </c:strCache>
            </c:strRef>
          </c:cat>
          <c:val>
            <c:numRef>
              <c:f>'Question 1'!$H$22:$H$29</c:f>
              <c:numCache>
                <c:formatCode>0.0%</c:formatCode>
                <c:ptCount val="8"/>
                <c:pt idx="0">
                  <c:v>6.5000000000000002E-2</c:v>
                </c:pt>
                <c:pt idx="1">
                  <c:v>0.20600000000000002</c:v>
                </c:pt>
                <c:pt idx="2">
                  <c:v>0.26200000000000001</c:v>
                </c:pt>
                <c:pt idx="3">
                  <c:v>0.23399999999999999</c:v>
                </c:pt>
                <c:pt idx="4">
                  <c:v>0.28999999999999998</c:v>
                </c:pt>
                <c:pt idx="5">
                  <c:v>0.29899999999999999</c:v>
                </c:pt>
                <c:pt idx="6">
                  <c:v>0.318</c:v>
                </c:pt>
                <c:pt idx="7">
                  <c:v>0.81299999999999994</c:v>
                </c:pt>
              </c:numCache>
            </c:numRef>
          </c:val>
          <c:extLst xmlns:c16r2="http://schemas.microsoft.com/office/drawing/2015/06/chart">
            <c:ext xmlns:c16="http://schemas.microsoft.com/office/drawing/2014/chart" uri="{C3380CC4-5D6E-409C-BE32-E72D297353CC}">
              <c16:uniqueId val="{00000006-42AD-4768-B223-6F417C19EBE4}"/>
            </c:ext>
          </c:extLst>
        </c:ser>
        <c:ser>
          <c:idx val="4"/>
          <c:order val="4"/>
          <c:tx>
            <c:strRef>
              <c:f>'Question 1'!$I$21</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1'!$B$22:$B$29</c:f>
              <c:strCache>
                <c:ptCount val="8"/>
                <c:pt idx="0">
                  <c:v>To obtain an affiliate's bachelor's degree</c:v>
                </c:pt>
                <c:pt idx="1">
                  <c:v>I was unable to go abroad</c:v>
                </c:pt>
                <c:pt idx="2">
                  <c:v>Family/friends encouraged me</c:v>
                </c:pt>
                <c:pt idx="3">
                  <c:v>To increase my earning potential</c:v>
                </c:pt>
                <c:pt idx="4">
                  <c:v>To transfer overseas</c:v>
                </c:pt>
                <c:pt idx="5">
                  <c:v>The tuition was afffordable</c:v>
                </c:pt>
                <c:pt idx="6">
                  <c:v>To improve myself professionally</c:v>
                </c:pt>
                <c:pt idx="7">
                  <c:v>To obtain Bermuda College credentials</c:v>
                </c:pt>
              </c:strCache>
            </c:strRef>
          </c:cat>
          <c:val>
            <c:numRef>
              <c:f>'Question 1'!$I$22:$I$29</c:f>
              <c:numCache>
                <c:formatCode>0.0%</c:formatCode>
                <c:ptCount val="8"/>
                <c:pt idx="0">
                  <c:v>6.6000000000000003E-2</c:v>
                </c:pt>
                <c:pt idx="1">
                  <c:v>0.16</c:v>
                </c:pt>
                <c:pt idx="2">
                  <c:v>0.217</c:v>
                </c:pt>
                <c:pt idx="3">
                  <c:v>0.29299999999999998</c:v>
                </c:pt>
                <c:pt idx="4">
                  <c:v>0.29299999999999998</c:v>
                </c:pt>
                <c:pt idx="5">
                  <c:v>0.30199999999999999</c:v>
                </c:pt>
                <c:pt idx="6">
                  <c:v>0.45299999999999996</c:v>
                </c:pt>
                <c:pt idx="7">
                  <c:v>0.70799999999999996</c:v>
                </c:pt>
              </c:numCache>
            </c:numRef>
          </c:val>
        </c:ser>
        <c:dLbls>
          <c:showLegendKey val="0"/>
          <c:showVal val="0"/>
          <c:showCatName val="0"/>
          <c:showSerName val="0"/>
          <c:showPercent val="0"/>
          <c:showBubbleSize val="0"/>
        </c:dLbls>
        <c:gapWidth val="182"/>
        <c:axId val="376363280"/>
        <c:axId val="376365632"/>
      </c:barChart>
      <c:catAx>
        <c:axId val="376363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333333"/>
                </a:solidFill>
                <a:latin typeface="Calibri"/>
                <a:ea typeface="Calibri"/>
                <a:cs typeface="Calibri"/>
              </a:defRPr>
            </a:pPr>
            <a:endParaRPr lang="en-US"/>
          </a:p>
        </c:txPr>
        <c:crossAx val="376365632"/>
        <c:crosses val="autoZero"/>
        <c:auto val="1"/>
        <c:lblAlgn val="ctr"/>
        <c:lblOffset val="100"/>
        <c:noMultiLvlLbl val="0"/>
      </c:catAx>
      <c:valAx>
        <c:axId val="3763656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376363280"/>
        <c:crosses val="autoZero"/>
        <c:crossBetween val="between"/>
      </c:valAx>
      <c:spPr>
        <a:noFill/>
        <a:ln w="25400">
          <a:noFill/>
        </a:ln>
      </c:spPr>
    </c:plotArea>
    <c:legend>
      <c:legendPos val="b"/>
      <c:layout/>
      <c:overlay val="0"/>
      <c:spPr>
        <a:noFill/>
        <a:ln w="25400">
          <a:noFill/>
        </a:ln>
      </c:spPr>
      <c:txPr>
        <a:bodyPr/>
        <a:lstStyle/>
        <a:p>
          <a:pPr>
            <a:defRPr sz="12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2'!$E$20</c:f>
              <c:strCache>
                <c:ptCount val="1"/>
                <c:pt idx="0">
                  <c:v>2015</c:v>
                </c:pt>
              </c:strCache>
            </c:strRef>
          </c:tx>
          <c:spPr>
            <a:solidFill>
              <a:srgbClr val="5B9BD5"/>
            </a:solidFill>
            <a:ln w="25400">
              <a:noFill/>
            </a:ln>
          </c:spPr>
          <c:invertIfNegative val="0"/>
          <c:dLbls>
            <c:spPr>
              <a:noFill/>
              <a:ln w="25400">
                <a:noFill/>
              </a:ln>
            </c:spPr>
            <c:txPr>
              <a:bodyPr wrap="square" lIns="38100" tIns="19050" rIns="38100" bIns="19050" anchor="ctr">
                <a:spAutoFit/>
              </a:bodyPr>
              <a:lstStyle/>
              <a:p>
                <a:pPr>
                  <a:defRPr sz="105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2'!$B$21:$B$24</c:f>
              <c:strCache>
                <c:ptCount val="4"/>
                <c:pt idx="0">
                  <c:v>2 years or less</c:v>
                </c:pt>
                <c:pt idx="1">
                  <c:v>3 years</c:v>
                </c:pt>
                <c:pt idx="2">
                  <c:v>4 years</c:v>
                </c:pt>
                <c:pt idx="3">
                  <c:v>5 years or more</c:v>
                </c:pt>
              </c:strCache>
            </c:strRef>
          </c:cat>
          <c:val>
            <c:numRef>
              <c:f>'Question 2'!$E$21:$E$24</c:f>
              <c:numCache>
                <c:formatCode>0.0%</c:formatCode>
                <c:ptCount val="4"/>
                <c:pt idx="0">
                  <c:v>0.21299999999999999</c:v>
                </c:pt>
                <c:pt idx="1">
                  <c:v>0.29199999999999998</c:v>
                </c:pt>
                <c:pt idx="2">
                  <c:v>0.112</c:v>
                </c:pt>
                <c:pt idx="3">
                  <c:v>0.38300000000000001</c:v>
                </c:pt>
              </c:numCache>
            </c:numRef>
          </c:val>
          <c:extLst xmlns:c16r2="http://schemas.microsoft.com/office/drawing/2015/06/chart">
            <c:ext xmlns:c16="http://schemas.microsoft.com/office/drawing/2014/chart" uri="{C3380CC4-5D6E-409C-BE32-E72D297353CC}">
              <c16:uniqueId val="{00000000-42AE-46B6-BC76-2A365B75C3CA}"/>
            </c:ext>
          </c:extLst>
        </c:ser>
        <c:ser>
          <c:idx val="1"/>
          <c:order val="1"/>
          <c:tx>
            <c:strRef>
              <c:f>'Question 2'!$F$20</c:f>
              <c:strCache>
                <c:ptCount val="1"/>
                <c:pt idx="0">
                  <c:v>2016</c:v>
                </c:pt>
              </c:strCache>
            </c:strRef>
          </c:tx>
          <c:spPr>
            <a:solidFill>
              <a:srgbClr val="ED7D31"/>
            </a:solidFill>
            <a:ln w="25400">
              <a:noFill/>
            </a:ln>
          </c:spPr>
          <c:invertIfNegative val="0"/>
          <c:dLbls>
            <c:spPr>
              <a:noFill/>
              <a:ln w="25400">
                <a:noFill/>
              </a:ln>
            </c:spPr>
            <c:txPr>
              <a:bodyPr wrap="square" lIns="38100" tIns="19050" rIns="38100" bIns="19050" anchor="ctr">
                <a:spAutoFit/>
              </a:bodyPr>
              <a:lstStyle/>
              <a:p>
                <a:pPr>
                  <a:defRPr sz="105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2'!$B$21:$B$24</c:f>
              <c:strCache>
                <c:ptCount val="4"/>
                <c:pt idx="0">
                  <c:v>2 years or less</c:v>
                </c:pt>
                <c:pt idx="1">
                  <c:v>3 years</c:v>
                </c:pt>
                <c:pt idx="2">
                  <c:v>4 years</c:v>
                </c:pt>
                <c:pt idx="3">
                  <c:v>5 years or more</c:v>
                </c:pt>
              </c:strCache>
            </c:strRef>
          </c:cat>
          <c:val>
            <c:numRef>
              <c:f>'Question 2'!$F$21:$F$24</c:f>
              <c:numCache>
                <c:formatCode>0.0%</c:formatCode>
                <c:ptCount val="4"/>
                <c:pt idx="0">
                  <c:v>0.30399999999999999</c:v>
                </c:pt>
                <c:pt idx="1">
                  <c:v>0.30399999999999999</c:v>
                </c:pt>
                <c:pt idx="2">
                  <c:v>0.215</c:v>
                </c:pt>
                <c:pt idx="3">
                  <c:v>0.17699999999999999</c:v>
                </c:pt>
              </c:numCache>
            </c:numRef>
          </c:val>
          <c:extLst xmlns:c16r2="http://schemas.microsoft.com/office/drawing/2015/06/chart">
            <c:ext xmlns:c16="http://schemas.microsoft.com/office/drawing/2014/chart" uri="{C3380CC4-5D6E-409C-BE32-E72D297353CC}">
              <c16:uniqueId val="{00000001-42AE-46B6-BC76-2A365B75C3CA}"/>
            </c:ext>
          </c:extLst>
        </c:ser>
        <c:ser>
          <c:idx val="2"/>
          <c:order val="2"/>
          <c:tx>
            <c:strRef>
              <c:f>'Question 2'!$G$20</c:f>
              <c:strCache>
                <c:ptCount val="1"/>
                <c:pt idx="0">
                  <c:v>2017</c:v>
                </c:pt>
              </c:strCache>
            </c:strRef>
          </c:tx>
          <c:spPr>
            <a:solidFill>
              <a:srgbClr val="A5A5A5"/>
            </a:solidFill>
            <a:ln w="25400">
              <a:noFill/>
            </a:ln>
          </c:spPr>
          <c:invertIfNegative val="0"/>
          <c:dLbls>
            <c:spPr>
              <a:noFill/>
              <a:ln w="25400">
                <a:noFill/>
              </a:ln>
            </c:spPr>
            <c:txPr>
              <a:bodyPr wrap="square" lIns="38100" tIns="19050" rIns="38100" bIns="19050" anchor="ctr">
                <a:spAutoFit/>
              </a:bodyPr>
              <a:lstStyle/>
              <a:p>
                <a:pPr>
                  <a:defRPr sz="105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2'!$B$21:$B$24</c:f>
              <c:strCache>
                <c:ptCount val="4"/>
                <c:pt idx="0">
                  <c:v>2 years or less</c:v>
                </c:pt>
                <c:pt idx="1">
                  <c:v>3 years</c:v>
                </c:pt>
                <c:pt idx="2">
                  <c:v>4 years</c:v>
                </c:pt>
                <c:pt idx="3">
                  <c:v>5 years or more</c:v>
                </c:pt>
              </c:strCache>
            </c:strRef>
          </c:cat>
          <c:val>
            <c:numRef>
              <c:f>'Question 2'!$G$21:$G$24</c:f>
              <c:numCache>
                <c:formatCode>0.0%</c:formatCode>
                <c:ptCount val="4"/>
                <c:pt idx="0">
                  <c:v>0.28899999999999998</c:v>
                </c:pt>
                <c:pt idx="1">
                  <c:v>0.313</c:v>
                </c:pt>
                <c:pt idx="2">
                  <c:v>0.16399999999999998</c:v>
                </c:pt>
                <c:pt idx="3">
                  <c:v>0.23399999999999999</c:v>
                </c:pt>
              </c:numCache>
            </c:numRef>
          </c:val>
          <c:extLst xmlns:c16r2="http://schemas.microsoft.com/office/drawing/2015/06/chart">
            <c:ext xmlns:c16="http://schemas.microsoft.com/office/drawing/2014/chart" uri="{C3380CC4-5D6E-409C-BE32-E72D297353CC}">
              <c16:uniqueId val="{00000002-42AE-46B6-BC76-2A365B75C3CA}"/>
            </c:ext>
          </c:extLst>
        </c:ser>
        <c:ser>
          <c:idx val="3"/>
          <c:order val="3"/>
          <c:tx>
            <c:strRef>
              <c:f>'Question 2'!$H$20</c:f>
              <c:strCache>
                <c:ptCount val="1"/>
                <c:pt idx="0">
                  <c:v>2018</c:v>
                </c:pt>
              </c:strCache>
            </c:strRef>
          </c:tx>
          <c:spPr>
            <a:solidFill>
              <a:srgbClr val="FFC000"/>
            </a:solidFill>
            <a:ln w="25400">
              <a:noFill/>
            </a:ln>
          </c:spPr>
          <c:invertIfNegative val="0"/>
          <c:dLbls>
            <c:spPr>
              <a:noFill/>
              <a:ln w="25400">
                <a:noFill/>
              </a:ln>
            </c:spPr>
            <c:txPr>
              <a:bodyPr wrap="square" lIns="38100" tIns="19050" rIns="38100" bIns="19050" anchor="ctr">
                <a:spAutoFit/>
              </a:bodyPr>
              <a:lstStyle/>
              <a:p>
                <a:pPr>
                  <a:defRPr sz="105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2'!$B$21:$B$24</c:f>
              <c:strCache>
                <c:ptCount val="4"/>
                <c:pt idx="0">
                  <c:v>2 years or less</c:v>
                </c:pt>
                <c:pt idx="1">
                  <c:v>3 years</c:v>
                </c:pt>
                <c:pt idx="2">
                  <c:v>4 years</c:v>
                </c:pt>
                <c:pt idx="3">
                  <c:v>5 years or more</c:v>
                </c:pt>
              </c:strCache>
            </c:strRef>
          </c:cat>
          <c:val>
            <c:numRef>
              <c:f>'Question 2'!$H$21:$H$24</c:f>
              <c:numCache>
                <c:formatCode>0.0%</c:formatCode>
                <c:ptCount val="4"/>
                <c:pt idx="0">
                  <c:v>0.38900000000000001</c:v>
                </c:pt>
                <c:pt idx="1">
                  <c:v>0.27800000000000002</c:v>
                </c:pt>
                <c:pt idx="2">
                  <c:v>0.12</c:v>
                </c:pt>
                <c:pt idx="3">
                  <c:v>0.21299999999999999</c:v>
                </c:pt>
              </c:numCache>
            </c:numRef>
          </c:val>
          <c:extLst xmlns:c16r2="http://schemas.microsoft.com/office/drawing/2015/06/chart">
            <c:ext xmlns:c16="http://schemas.microsoft.com/office/drawing/2014/chart" uri="{C3380CC4-5D6E-409C-BE32-E72D297353CC}">
              <c16:uniqueId val="{00000003-42AE-46B6-BC76-2A365B75C3CA}"/>
            </c:ext>
          </c:extLst>
        </c:ser>
        <c:ser>
          <c:idx val="4"/>
          <c:order val="4"/>
          <c:tx>
            <c:strRef>
              <c:f>'Question 2'!$I$20</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2'!$B$21:$B$24</c:f>
              <c:strCache>
                <c:ptCount val="4"/>
                <c:pt idx="0">
                  <c:v>2 years or less</c:v>
                </c:pt>
                <c:pt idx="1">
                  <c:v>3 years</c:v>
                </c:pt>
                <c:pt idx="2">
                  <c:v>4 years</c:v>
                </c:pt>
                <c:pt idx="3">
                  <c:v>5 years or more</c:v>
                </c:pt>
              </c:strCache>
            </c:strRef>
          </c:cat>
          <c:val>
            <c:numRef>
              <c:f>'Question 2'!$I$21:$I$24</c:f>
              <c:numCache>
                <c:formatCode>0.0%</c:formatCode>
                <c:ptCount val="4"/>
                <c:pt idx="0">
                  <c:v>0.48699999999999999</c:v>
                </c:pt>
                <c:pt idx="1">
                  <c:v>0.21099999999999999</c:v>
                </c:pt>
                <c:pt idx="2">
                  <c:v>0.128</c:v>
                </c:pt>
                <c:pt idx="3">
                  <c:v>0.17399999999999999</c:v>
                </c:pt>
              </c:numCache>
            </c:numRef>
          </c:val>
        </c:ser>
        <c:dLbls>
          <c:showLegendKey val="0"/>
          <c:showVal val="0"/>
          <c:showCatName val="0"/>
          <c:showSerName val="0"/>
          <c:showPercent val="0"/>
          <c:showBubbleSize val="0"/>
        </c:dLbls>
        <c:gapWidth val="182"/>
        <c:axId val="376371120"/>
        <c:axId val="376363672"/>
      </c:barChart>
      <c:catAx>
        <c:axId val="376371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50" b="0" i="0" u="none" strike="noStrike" baseline="0">
                <a:solidFill>
                  <a:srgbClr val="333333"/>
                </a:solidFill>
                <a:latin typeface="Calibri"/>
                <a:ea typeface="Calibri"/>
                <a:cs typeface="Calibri"/>
              </a:defRPr>
            </a:pPr>
            <a:endParaRPr lang="en-US"/>
          </a:p>
        </c:txPr>
        <c:crossAx val="376363672"/>
        <c:crosses val="autoZero"/>
        <c:auto val="1"/>
        <c:lblAlgn val="ctr"/>
        <c:lblOffset val="100"/>
        <c:noMultiLvlLbl val="0"/>
      </c:catAx>
      <c:valAx>
        <c:axId val="37636367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376371120"/>
        <c:crosses val="autoZero"/>
        <c:crossBetween val="between"/>
      </c:valAx>
      <c:spPr>
        <a:noFill/>
        <a:ln w="25400">
          <a:noFill/>
        </a:ln>
      </c:spPr>
    </c:plotArea>
    <c:legend>
      <c:legendPos val="b"/>
      <c:layout/>
      <c:overlay val="0"/>
      <c:spPr>
        <a:noFill/>
        <a:ln w="25400">
          <a:noFill/>
        </a:ln>
      </c:spPr>
      <c:txPr>
        <a:bodyPr/>
        <a:lstStyle/>
        <a:p>
          <a:pPr>
            <a:defRPr sz="12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2'!$C$52</c:f>
              <c:strCache>
                <c:ptCount val="1"/>
                <c:pt idx="0">
                  <c:v>Mean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w="25400">
                <a:noFill/>
              </a:ln>
            </c:spPr>
            <c:txPr>
              <a:bodyPr wrap="square" lIns="38100" tIns="19050" rIns="38100" bIns="19050" anchor="ctr">
                <a:spAutoFit/>
              </a:bodyPr>
              <a:lstStyle/>
              <a:p>
                <a:pPr>
                  <a:defRPr sz="16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'Question 2'!$B$53:$B$61</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'Question 2'!$C$53:$C$61</c:f>
              <c:numCache>
                <c:formatCode>0.0</c:formatCode>
                <c:ptCount val="9"/>
                <c:pt idx="0">
                  <c:v>4</c:v>
                </c:pt>
                <c:pt idx="1">
                  <c:v>4.0999999999999996</c:v>
                </c:pt>
                <c:pt idx="2">
                  <c:v>4.0999999999999996</c:v>
                </c:pt>
                <c:pt idx="3">
                  <c:v>4.5999999999999996</c:v>
                </c:pt>
                <c:pt idx="4">
                  <c:v>4.5</c:v>
                </c:pt>
                <c:pt idx="5">
                  <c:v>3.4</c:v>
                </c:pt>
                <c:pt idx="6">
                  <c:v>3.9</c:v>
                </c:pt>
                <c:pt idx="7">
                  <c:v>3.4</c:v>
                </c:pt>
                <c:pt idx="8">
                  <c:v>3.77</c:v>
                </c:pt>
              </c:numCache>
            </c:numRef>
          </c:val>
          <c:smooth val="0"/>
          <c:extLst xmlns:c16r2="http://schemas.microsoft.com/office/drawing/2015/06/chart">
            <c:ext xmlns:c16="http://schemas.microsoft.com/office/drawing/2014/chart" uri="{C3380CC4-5D6E-409C-BE32-E72D297353CC}">
              <c16:uniqueId val="{00000000-1176-4DA8-BE1C-A347449BB20D}"/>
            </c:ext>
          </c:extLst>
        </c:ser>
        <c:ser>
          <c:idx val="1"/>
          <c:order val="1"/>
          <c:tx>
            <c:strRef>
              <c:f>'Question 2'!$D$52</c:f>
              <c:strCache>
                <c:ptCount val="1"/>
                <c:pt idx="0">
                  <c:v>Median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5.8131182077047287E-17"/>
                  <c:y val="1.86407744189863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176-4DA8-BE1C-A347449BB20D}"/>
                </c:ex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6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'Question 2'!$B$53:$B$61</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'Question 2'!$D$53:$D$61</c:f>
              <c:numCache>
                <c:formatCode>0.0</c:formatCode>
                <c:ptCount val="9"/>
                <c:pt idx="0">
                  <c:v>3.5</c:v>
                </c:pt>
                <c:pt idx="1">
                  <c:v>3.8</c:v>
                </c:pt>
                <c:pt idx="2">
                  <c:v>4</c:v>
                </c:pt>
                <c:pt idx="3">
                  <c:v>4</c:v>
                </c:pt>
                <c:pt idx="4">
                  <c:v>3</c:v>
                </c:pt>
                <c:pt idx="5">
                  <c:v>3</c:v>
                </c:pt>
                <c:pt idx="6">
                  <c:v>3</c:v>
                </c:pt>
                <c:pt idx="7">
                  <c:v>3</c:v>
                </c:pt>
                <c:pt idx="8">
                  <c:v>3</c:v>
                </c:pt>
              </c:numCache>
            </c:numRef>
          </c:val>
          <c:smooth val="0"/>
          <c:extLst xmlns:c16r2="http://schemas.microsoft.com/office/drawing/2015/06/chart">
            <c:ext xmlns:c16="http://schemas.microsoft.com/office/drawing/2014/chart" uri="{C3380CC4-5D6E-409C-BE32-E72D297353CC}">
              <c16:uniqueId val="{00000002-1176-4DA8-BE1C-A347449BB20D}"/>
            </c:ext>
          </c:extLst>
        </c:ser>
        <c:dLbls>
          <c:showLegendKey val="0"/>
          <c:showVal val="0"/>
          <c:showCatName val="0"/>
          <c:showSerName val="0"/>
          <c:showPercent val="0"/>
          <c:showBubbleSize val="0"/>
        </c:dLbls>
        <c:marker val="1"/>
        <c:smooth val="0"/>
        <c:axId val="376369160"/>
        <c:axId val="376372688"/>
      </c:lineChart>
      <c:catAx>
        <c:axId val="37636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00" b="0" i="0" u="none" strike="noStrike" baseline="0">
                <a:solidFill>
                  <a:srgbClr val="333333"/>
                </a:solidFill>
                <a:latin typeface="Calibri"/>
                <a:ea typeface="Calibri"/>
                <a:cs typeface="Calibri"/>
              </a:defRPr>
            </a:pPr>
            <a:endParaRPr lang="en-US"/>
          </a:p>
        </c:txPr>
        <c:crossAx val="376372688"/>
        <c:crosses val="autoZero"/>
        <c:auto val="1"/>
        <c:lblAlgn val="ctr"/>
        <c:lblOffset val="100"/>
        <c:noMultiLvlLbl val="0"/>
      </c:catAx>
      <c:valAx>
        <c:axId val="376372688"/>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376369160"/>
        <c:crosses val="autoZero"/>
        <c:crossBetween val="between"/>
      </c:valAx>
      <c:spPr>
        <a:noFill/>
        <a:ln w="25400">
          <a:noFill/>
        </a:ln>
      </c:spPr>
    </c:plotArea>
    <c:legend>
      <c:legendPos val="b"/>
      <c:layout/>
      <c:overlay val="0"/>
      <c:spPr>
        <a:noFill/>
        <a:ln w="25400">
          <a:noFill/>
        </a:ln>
      </c:spPr>
      <c:txPr>
        <a:bodyPr/>
        <a:lstStyle/>
        <a:p>
          <a:pPr>
            <a:defRPr sz="16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85193651868784"/>
          <c:y val="1.6949156312370726E-2"/>
          <c:w val="0.65431722468383213"/>
          <c:h val="0.90339470247668996"/>
        </c:manualLayout>
      </c:layout>
      <c:barChart>
        <c:barDir val="bar"/>
        <c:grouping val="clustered"/>
        <c:varyColors val="0"/>
        <c:ser>
          <c:idx val="0"/>
          <c:order val="0"/>
          <c:tx>
            <c:strRef>
              <c:f>'Question 16'!$E$28</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16'!$B$30:$B$38</c:f>
              <c:strCache>
                <c:ptCount val="9"/>
                <c:pt idx="0">
                  <c:v>Changed program</c:v>
                </c:pt>
                <c:pt idx="1">
                  <c:v>Financial problems</c:v>
                </c:pt>
                <c:pt idx="2">
                  <c:v>Job conflict</c:v>
                </c:pt>
                <c:pt idx="3">
                  <c:v>Required course not offered every semester</c:v>
                </c:pt>
                <c:pt idx="4">
                  <c:v>Had to repeat 1 or more courses</c:v>
                </c:pt>
                <c:pt idx="5">
                  <c:v>Family obligations</c:v>
                </c:pt>
                <c:pt idx="6">
                  <c:v>Had to complete prep-level courses</c:v>
                </c:pt>
                <c:pt idx="7">
                  <c:v>Part-time student</c:v>
                </c:pt>
                <c:pt idx="8">
                  <c:v>I graduated on time</c:v>
                </c:pt>
              </c:strCache>
            </c:strRef>
          </c:cat>
          <c:val>
            <c:numRef>
              <c:f>'Question 16'!$E$30:$E$38</c:f>
              <c:numCache>
                <c:formatCode>0.0%</c:formatCode>
                <c:ptCount val="9"/>
                <c:pt idx="0">
                  <c:v>0.13400000000000001</c:v>
                </c:pt>
                <c:pt idx="1">
                  <c:v>8.5000000000000006E-2</c:v>
                </c:pt>
                <c:pt idx="2">
                  <c:v>0.14599999999999999</c:v>
                </c:pt>
                <c:pt idx="3">
                  <c:v>0.24399999999999999</c:v>
                </c:pt>
                <c:pt idx="4">
                  <c:v>0.28799999999999998</c:v>
                </c:pt>
                <c:pt idx="5">
                  <c:v>9.8000000000000004E-2</c:v>
                </c:pt>
                <c:pt idx="6">
                  <c:v>0.23200000000000001</c:v>
                </c:pt>
                <c:pt idx="7">
                  <c:v>0.39</c:v>
                </c:pt>
                <c:pt idx="8">
                  <c:v>0.36599999999999999</c:v>
                </c:pt>
              </c:numCache>
            </c:numRef>
          </c:val>
          <c:extLst xmlns:c16r2="http://schemas.microsoft.com/office/drawing/2015/06/chart">
            <c:ext xmlns:c16="http://schemas.microsoft.com/office/drawing/2014/chart" uri="{C3380CC4-5D6E-409C-BE32-E72D297353CC}">
              <c16:uniqueId val="{00000000-DCDA-45A5-96A7-B6F6E8B65A7D}"/>
            </c:ext>
          </c:extLst>
        </c:ser>
        <c:ser>
          <c:idx val="1"/>
          <c:order val="1"/>
          <c:tx>
            <c:strRef>
              <c:f>'Question 16'!$F$28</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16'!$B$30:$B$38</c:f>
              <c:strCache>
                <c:ptCount val="9"/>
                <c:pt idx="0">
                  <c:v>Changed program</c:v>
                </c:pt>
                <c:pt idx="1">
                  <c:v>Financial problems</c:v>
                </c:pt>
                <c:pt idx="2">
                  <c:v>Job conflict</c:v>
                </c:pt>
                <c:pt idx="3">
                  <c:v>Required course not offered every semester</c:v>
                </c:pt>
                <c:pt idx="4">
                  <c:v>Had to repeat 1 or more courses</c:v>
                </c:pt>
                <c:pt idx="5">
                  <c:v>Family obligations</c:v>
                </c:pt>
                <c:pt idx="6">
                  <c:v>Had to complete prep-level courses</c:v>
                </c:pt>
                <c:pt idx="7">
                  <c:v>Part-time student</c:v>
                </c:pt>
                <c:pt idx="8">
                  <c:v>I graduated on time</c:v>
                </c:pt>
              </c:strCache>
            </c:strRef>
          </c:cat>
          <c:val>
            <c:numRef>
              <c:f>'Question 16'!$F$30:$F$38</c:f>
              <c:numCache>
                <c:formatCode>0.0%</c:formatCode>
                <c:ptCount val="9"/>
                <c:pt idx="0">
                  <c:v>0.12300000000000001</c:v>
                </c:pt>
                <c:pt idx="1">
                  <c:v>0.11</c:v>
                </c:pt>
                <c:pt idx="2">
                  <c:v>0.16399999999999998</c:v>
                </c:pt>
                <c:pt idx="3">
                  <c:v>0.28800000000000003</c:v>
                </c:pt>
                <c:pt idx="4">
                  <c:v>0.17800000000000002</c:v>
                </c:pt>
                <c:pt idx="5">
                  <c:v>0.123</c:v>
                </c:pt>
                <c:pt idx="6">
                  <c:v>0.34200000000000003</c:v>
                </c:pt>
                <c:pt idx="7">
                  <c:v>0.247</c:v>
                </c:pt>
                <c:pt idx="8">
                  <c:v>0.34200000000000003</c:v>
                </c:pt>
              </c:numCache>
            </c:numRef>
          </c:val>
          <c:extLst xmlns:c16r2="http://schemas.microsoft.com/office/drawing/2015/06/chart">
            <c:ext xmlns:c16="http://schemas.microsoft.com/office/drawing/2014/chart" uri="{C3380CC4-5D6E-409C-BE32-E72D297353CC}">
              <c16:uniqueId val="{00000001-DCDA-45A5-96A7-B6F6E8B65A7D}"/>
            </c:ext>
          </c:extLst>
        </c:ser>
        <c:ser>
          <c:idx val="2"/>
          <c:order val="2"/>
          <c:tx>
            <c:strRef>
              <c:f>'Question 16'!$G$28</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16'!$B$30:$B$38</c:f>
              <c:strCache>
                <c:ptCount val="9"/>
                <c:pt idx="0">
                  <c:v>Changed program</c:v>
                </c:pt>
                <c:pt idx="1">
                  <c:v>Financial problems</c:v>
                </c:pt>
                <c:pt idx="2">
                  <c:v>Job conflict</c:v>
                </c:pt>
                <c:pt idx="3">
                  <c:v>Required course not offered every semester</c:v>
                </c:pt>
                <c:pt idx="4">
                  <c:v>Had to repeat 1 or more courses</c:v>
                </c:pt>
                <c:pt idx="5">
                  <c:v>Family obligations</c:v>
                </c:pt>
                <c:pt idx="6">
                  <c:v>Had to complete prep-level courses</c:v>
                </c:pt>
                <c:pt idx="7">
                  <c:v>Part-time student</c:v>
                </c:pt>
                <c:pt idx="8">
                  <c:v>I graduated on time</c:v>
                </c:pt>
              </c:strCache>
            </c:strRef>
          </c:cat>
          <c:val>
            <c:numRef>
              <c:f>'Question 16'!$G$30:$G$38</c:f>
              <c:numCache>
                <c:formatCode>0.0%</c:formatCode>
                <c:ptCount val="9"/>
                <c:pt idx="0">
                  <c:v>0.14499999999999999</c:v>
                </c:pt>
                <c:pt idx="1">
                  <c:v>8.900000000000001E-2</c:v>
                </c:pt>
                <c:pt idx="2">
                  <c:v>0.113</c:v>
                </c:pt>
                <c:pt idx="3">
                  <c:v>0.30599999999999999</c:v>
                </c:pt>
                <c:pt idx="4">
                  <c:v>0.218</c:v>
                </c:pt>
                <c:pt idx="5">
                  <c:v>7.2999999999999995E-2</c:v>
                </c:pt>
                <c:pt idx="6">
                  <c:v>0.35499999999999998</c:v>
                </c:pt>
                <c:pt idx="7">
                  <c:v>0.24199999999999999</c:v>
                </c:pt>
                <c:pt idx="8">
                  <c:v>0.30599999999999999</c:v>
                </c:pt>
              </c:numCache>
            </c:numRef>
          </c:val>
          <c:extLst xmlns:c16r2="http://schemas.microsoft.com/office/drawing/2015/06/chart">
            <c:ext xmlns:c16="http://schemas.microsoft.com/office/drawing/2014/chart" uri="{C3380CC4-5D6E-409C-BE32-E72D297353CC}">
              <c16:uniqueId val="{00000002-DCDA-45A5-96A7-B6F6E8B65A7D}"/>
            </c:ext>
          </c:extLst>
        </c:ser>
        <c:ser>
          <c:idx val="3"/>
          <c:order val="3"/>
          <c:tx>
            <c:strRef>
              <c:f>'Question 16'!$H$28</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16'!$B$30:$B$38</c:f>
              <c:strCache>
                <c:ptCount val="9"/>
                <c:pt idx="0">
                  <c:v>Changed program</c:v>
                </c:pt>
                <c:pt idx="1">
                  <c:v>Financial problems</c:v>
                </c:pt>
                <c:pt idx="2">
                  <c:v>Job conflict</c:v>
                </c:pt>
                <c:pt idx="3">
                  <c:v>Required course not offered every semester</c:v>
                </c:pt>
                <c:pt idx="4">
                  <c:v>Had to repeat 1 or more courses</c:v>
                </c:pt>
                <c:pt idx="5">
                  <c:v>Family obligations</c:v>
                </c:pt>
                <c:pt idx="6">
                  <c:v>Had to complete prep-level courses</c:v>
                </c:pt>
                <c:pt idx="7">
                  <c:v>Part-time student</c:v>
                </c:pt>
                <c:pt idx="8">
                  <c:v>I graduated on time</c:v>
                </c:pt>
              </c:strCache>
            </c:strRef>
          </c:cat>
          <c:val>
            <c:numRef>
              <c:f>'Question 16'!$H$30:$H$38</c:f>
              <c:numCache>
                <c:formatCode>0.0%</c:formatCode>
                <c:ptCount val="9"/>
                <c:pt idx="0">
                  <c:v>0.17300000000000001</c:v>
                </c:pt>
                <c:pt idx="1">
                  <c:v>8.6999999999999994E-2</c:v>
                </c:pt>
                <c:pt idx="2">
                  <c:v>0.192</c:v>
                </c:pt>
                <c:pt idx="3">
                  <c:v>0.221</c:v>
                </c:pt>
                <c:pt idx="4">
                  <c:v>0.21199999999999999</c:v>
                </c:pt>
                <c:pt idx="5">
                  <c:v>6.7000000000000004E-2</c:v>
                </c:pt>
                <c:pt idx="6">
                  <c:v>0.24</c:v>
                </c:pt>
                <c:pt idx="7">
                  <c:v>0.26</c:v>
                </c:pt>
                <c:pt idx="8">
                  <c:v>0.36499999999999999</c:v>
                </c:pt>
              </c:numCache>
            </c:numRef>
          </c:val>
          <c:extLst xmlns:c16r2="http://schemas.microsoft.com/office/drawing/2015/06/chart">
            <c:ext xmlns:c16="http://schemas.microsoft.com/office/drawing/2014/chart" uri="{C3380CC4-5D6E-409C-BE32-E72D297353CC}">
              <c16:uniqueId val="{00000003-DCDA-45A5-96A7-B6F6E8B65A7D}"/>
            </c:ext>
          </c:extLst>
        </c:ser>
        <c:ser>
          <c:idx val="4"/>
          <c:order val="4"/>
          <c:tx>
            <c:strRef>
              <c:f>'Question 16'!$I$28</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16'!$B$30:$B$38</c:f>
              <c:strCache>
                <c:ptCount val="9"/>
                <c:pt idx="0">
                  <c:v>Changed program</c:v>
                </c:pt>
                <c:pt idx="1">
                  <c:v>Financial problems</c:v>
                </c:pt>
                <c:pt idx="2">
                  <c:v>Job conflict</c:v>
                </c:pt>
                <c:pt idx="3">
                  <c:v>Required course not offered every semester</c:v>
                </c:pt>
                <c:pt idx="4">
                  <c:v>Had to repeat 1 or more courses</c:v>
                </c:pt>
                <c:pt idx="5">
                  <c:v>Family obligations</c:v>
                </c:pt>
                <c:pt idx="6">
                  <c:v>Had to complete prep-level courses</c:v>
                </c:pt>
                <c:pt idx="7">
                  <c:v>Part-time student</c:v>
                </c:pt>
                <c:pt idx="8">
                  <c:v>I graduated on time</c:v>
                </c:pt>
              </c:strCache>
            </c:strRef>
          </c:cat>
          <c:val>
            <c:numRef>
              <c:f>'Question 16'!$I$30:$I$38</c:f>
              <c:numCache>
                <c:formatCode>0.0%</c:formatCode>
                <c:ptCount val="9"/>
                <c:pt idx="0">
                  <c:v>8.3000000000000004E-2</c:v>
                </c:pt>
                <c:pt idx="1">
                  <c:v>0.11460000000000001</c:v>
                </c:pt>
                <c:pt idx="2">
                  <c:v>0.11460000000000001</c:v>
                </c:pt>
                <c:pt idx="3">
                  <c:v>0.125</c:v>
                </c:pt>
                <c:pt idx="4">
                  <c:v>0.13539999999999999</c:v>
                </c:pt>
                <c:pt idx="5">
                  <c:v>0.14580000000000001</c:v>
                </c:pt>
                <c:pt idx="6">
                  <c:v>0.1875</c:v>
                </c:pt>
                <c:pt idx="7">
                  <c:v>0.23963000000000001</c:v>
                </c:pt>
                <c:pt idx="8">
                  <c:v>0.42170000000000002</c:v>
                </c:pt>
              </c:numCache>
            </c:numRef>
          </c:val>
          <c:extLst xmlns:c16r2="http://schemas.microsoft.com/office/drawing/2015/06/chart">
            <c:ext xmlns:c16="http://schemas.microsoft.com/office/drawing/2014/chart" uri="{C3380CC4-5D6E-409C-BE32-E72D297353CC}">
              <c16:uniqueId val="{00000004-DCDA-45A5-96A7-B6F6E8B65A7D}"/>
            </c:ext>
          </c:extLst>
        </c:ser>
        <c:dLbls>
          <c:showLegendKey val="0"/>
          <c:showVal val="0"/>
          <c:showCatName val="0"/>
          <c:showSerName val="0"/>
          <c:showPercent val="0"/>
          <c:showBubbleSize val="0"/>
        </c:dLbls>
        <c:gapWidth val="182"/>
        <c:axId val="201261296"/>
        <c:axId val="201264824"/>
      </c:barChart>
      <c:catAx>
        <c:axId val="201261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1264824"/>
        <c:crosses val="autoZero"/>
        <c:auto val="1"/>
        <c:lblAlgn val="ctr"/>
        <c:lblOffset val="100"/>
        <c:noMultiLvlLbl val="0"/>
      </c:catAx>
      <c:valAx>
        <c:axId val="20126482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261296"/>
        <c:crosses val="autoZero"/>
        <c:crossBetween val="between"/>
      </c:valAx>
      <c:spPr>
        <a:noFill/>
        <a:ln>
          <a:noFill/>
        </a:ln>
        <a:effectLst/>
      </c:spPr>
    </c:plotArea>
    <c:legend>
      <c:legendPos val="r"/>
      <c:layout>
        <c:manualLayout>
          <c:xMode val="edge"/>
          <c:yMode val="edge"/>
          <c:x val="0.81600153027466549"/>
          <c:y val="0.46608155747176422"/>
          <c:w val="8.9234580444469525E-2"/>
          <c:h val="0.357834057972787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16002232004462"/>
          <c:y val="3.5772366883648134E-2"/>
          <c:w val="0.60244098621530573"/>
          <c:h val="0.89171494536106255"/>
        </c:manualLayout>
      </c:layout>
      <c:barChart>
        <c:barDir val="bar"/>
        <c:grouping val="clustered"/>
        <c:varyColors val="0"/>
        <c:ser>
          <c:idx val="0"/>
          <c:order val="0"/>
          <c:tx>
            <c:strRef>
              <c:f>'Question 5'!$N$15</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5'!$K$16:$K$21</c:f>
              <c:strCache>
                <c:ptCount val="6"/>
                <c:pt idx="0">
                  <c:v>Start my own business</c:v>
                </c:pt>
                <c:pt idx="1">
                  <c:v>Identify distant educational opportunities</c:v>
                </c:pt>
                <c:pt idx="2">
                  <c:v>Study at Bermuda College</c:v>
                </c:pt>
                <c:pt idx="3">
                  <c:v>Look for employment</c:v>
                </c:pt>
                <c:pt idx="4">
                  <c:v>Continue in my present job</c:v>
                </c:pt>
                <c:pt idx="5">
                  <c:v>Study Abroad</c:v>
                </c:pt>
              </c:strCache>
            </c:strRef>
          </c:cat>
          <c:val>
            <c:numRef>
              <c:f>'Question 5'!$N$16:$N$21</c:f>
              <c:numCache>
                <c:formatCode>0.0%</c:formatCode>
                <c:ptCount val="6"/>
                <c:pt idx="0">
                  <c:v>4.3999999999999997E-2</c:v>
                </c:pt>
                <c:pt idx="1">
                  <c:v>7.6999999999999999E-2</c:v>
                </c:pt>
                <c:pt idx="2">
                  <c:v>9.9000000000000005E-2</c:v>
                </c:pt>
                <c:pt idx="3">
                  <c:v>0.16500000000000001</c:v>
                </c:pt>
                <c:pt idx="4">
                  <c:v>0.187</c:v>
                </c:pt>
                <c:pt idx="5">
                  <c:v>0.374</c:v>
                </c:pt>
              </c:numCache>
            </c:numRef>
          </c:val>
        </c:ser>
        <c:ser>
          <c:idx val="1"/>
          <c:order val="1"/>
          <c:tx>
            <c:strRef>
              <c:f>'Question 5'!$O$15</c:f>
              <c:strCache>
                <c:ptCount val="1"/>
                <c:pt idx="0">
                  <c:v>2016</c:v>
                </c:pt>
              </c:strCache>
            </c:strRef>
          </c:tx>
          <c:spPr>
            <a:solidFill>
              <a:schemeClr val="accent2"/>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5'!$K$16:$K$21</c:f>
              <c:strCache>
                <c:ptCount val="6"/>
                <c:pt idx="0">
                  <c:v>Start my own business</c:v>
                </c:pt>
                <c:pt idx="1">
                  <c:v>Identify distant educational opportunities</c:v>
                </c:pt>
                <c:pt idx="2">
                  <c:v>Study at Bermuda College</c:v>
                </c:pt>
                <c:pt idx="3">
                  <c:v>Look for employment</c:v>
                </c:pt>
                <c:pt idx="4">
                  <c:v>Continue in my present job</c:v>
                </c:pt>
                <c:pt idx="5">
                  <c:v>Study Abroad</c:v>
                </c:pt>
              </c:strCache>
            </c:strRef>
          </c:cat>
          <c:val>
            <c:numRef>
              <c:f>'Question 5'!$O$16:$O$21</c:f>
              <c:numCache>
                <c:formatCode>0.0%</c:formatCode>
                <c:ptCount val="6"/>
                <c:pt idx="0">
                  <c:v>1.2999999999999999E-2</c:v>
                </c:pt>
                <c:pt idx="1">
                  <c:v>6.5000000000000002E-2</c:v>
                </c:pt>
                <c:pt idx="2">
                  <c:v>2.5999999999999999E-2</c:v>
                </c:pt>
                <c:pt idx="3">
                  <c:v>0.20799999999999999</c:v>
                </c:pt>
                <c:pt idx="4">
                  <c:v>0.19500000000000001</c:v>
                </c:pt>
                <c:pt idx="5">
                  <c:v>0.49399999999999999</c:v>
                </c:pt>
              </c:numCache>
            </c:numRef>
          </c:val>
        </c:ser>
        <c:ser>
          <c:idx val="2"/>
          <c:order val="2"/>
          <c:tx>
            <c:strRef>
              <c:f>'Question 5'!$P$15</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5'!$K$16:$K$21</c:f>
              <c:strCache>
                <c:ptCount val="6"/>
                <c:pt idx="0">
                  <c:v>Start my own business</c:v>
                </c:pt>
                <c:pt idx="1">
                  <c:v>Identify distant educational opportunities</c:v>
                </c:pt>
                <c:pt idx="2">
                  <c:v>Study at Bermuda College</c:v>
                </c:pt>
                <c:pt idx="3">
                  <c:v>Look for employment</c:v>
                </c:pt>
                <c:pt idx="4">
                  <c:v>Continue in my present job</c:v>
                </c:pt>
                <c:pt idx="5">
                  <c:v>Study Abroad</c:v>
                </c:pt>
              </c:strCache>
            </c:strRef>
          </c:cat>
          <c:val>
            <c:numRef>
              <c:f>'Question 5'!$P$16:$P$21</c:f>
              <c:numCache>
                <c:formatCode>0.0%</c:formatCode>
                <c:ptCount val="6"/>
                <c:pt idx="0">
                  <c:v>1.6E-2</c:v>
                </c:pt>
                <c:pt idx="1">
                  <c:v>3.2000000000000001E-2</c:v>
                </c:pt>
                <c:pt idx="2">
                  <c:v>4.8000000000000001E-2</c:v>
                </c:pt>
                <c:pt idx="3">
                  <c:v>0.2</c:v>
                </c:pt>
                <c:pt idx="4">
                  <c:v>0.184</c:v>
                </c:pt>
                <c:pt idx="5">
                  <c:v>0.52</c:v>
                </c:pt>
              </c:numCache>
            </c:numRef>
          </c:val>
        </c:ser>
        <c:ser>
          <c:idx val="3"/>
          <c:order val="3"/>
          <c:tx>
            <c:strRef>
              <c:f>'Question 5'!$Q$15</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5'!$K$16:$K$21</c:f>
              <c:strCache>
                <c:ptCount val="6"/>
                <c:pt idx="0">
                  <c:v>Start my own business</c:v>
                </c:pt>
                <c:pt idx="1">
                  <c:v>Identify distant educational opportunities</c:v>
                </c:pt>
                <c:pt idx="2">
                  <c:v>Study at Bermuda College</c:v>
                </c:pt>
                <c:pt idx="3">
                  <c:v>Look for employment</c:v>
                </c:pt>
                <c:pt idx="4">
                  <c:v>Continue in my present job</c:v>
                </c:pt>
                <c:pt idx="5">
                  <c:v>Study Abroad</c:v>
                </c:pt>
              </c:strCache>
            </c:strRef>
          </c:cat>
          <c:val>
            <c:numRef>
              <c:f>'Question 5'!$Q$16:$Q$21</c:f>
              <c:numCache>
                <c:formatCode>0.0%</c:formatCode>
                <c:ptCount val="6"/>
                <c:pt idx="0">
                  <c:v>1.9E-2</c:v>
                </c:pt>
                <c:pt idx="1">
                  <c:v>1.9E-2</c:v>
                </c:pt>
                <c:pt idx="2">
                  <c:v>0.115</c:v>
                </c:pt>
                <c:pt idx="3">
                  <c:v>0.13500000000000001</c:v>
                </c:pt>
                <c:pt idx="4">
                  <c:v>0.16400000000000001</c:v>
                </c:pt>
                <c:pt idx="5">
                  <c:v>0.54800000000000004</c:v>
                </c:pt>
              </c:numCache>
            </c:numRef>
          </c:val>
        </c:ser>
        <c:ser>
          <c:idx val="4"/>
          <c:order val="4"/>
          <c:tx>
            <c:strRef>
              <c:f>'Question 5'!$R$15</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'Question 5'!$K$16:$K$21</c:f>
              <c:strCache>
                <c:ptCount val="6"/>
                <c:pt idx="0">
                  <c:v>Start my own business</c:v>
                </c:pt>
                <c:pt idx="1">
                  <c:v>Identify distant educational opportunities</c:v>
                </c:pt>
                <c:pt idx="2">
                  <c:v>Study at Bermuda College</c:v>
                </c:pt>
                <c:pt idx="3">
                  <c:v>Look for employment</c:v>
                </c:pt>
                <c:pt idx="4">
                  <c:v>Continue in my present job</c:v>
                </c:pt>
                <c:pt idx="5">
                  <c:v>Study Abroad</c:v>
                </c:pt>
              </c:strCache>
            </c:strRef>
          </c:cat>
          <c:val>
            <c:numRef>
              <c:f>'Question 5'!$R$16:$R$21</c:f>
              <c:numCache>
                <c:formatCode>0.0%</c:formatCode>
                <c:ptCount val="6"/>
                <c:pt idx="0">
                  <c:v>3.7400000000000003E-2</c:v>
                </c:pt>
                <c:pt idx="1">
                  <c:v>9.2999999999999992E-3</c:v>
                </c:pt>
                <c:pt idx="2">
                  <c:v>0.18690000000000001</c:v>
                </c:pt>
                <c:pt idx="3">
                  <c:v>0.2243</c:v>
                </c:pt>
                <c:pt idx="4">
                  <c:v>0.215</c:v>
                </c:pt>
                <c:pt idx="5">
                  <c:v>0.3271</c:v>
                </c:pt>
              </c:numCache>
            </c:numRef>
          </c:val>
        </c:ser>
        <c:dLbls>
          <c:showLegendKey val="0"/>
          <c:showVal val="0"/>
          <c:showCatName val="0"/>
          <c:showSerName val="0"/>
          <c:showPercent val="0"/>
          <c:showBubbleSize val="0"/>
        </c:dLbls>
        <c:gapWidth val="182"/>
        <c:axId val="376370728"/>
        <c:axId val="376374256"/>
      </c:barChart>
      <c:catAx>
        <c:axId val="376370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374256"/>
        <c:crosses val="autoZero"/>
        <c:auto val="1"/>
        <c:lblAlgn val="ctr"/>
        <c:lblOffset val="100"/>
        <c:noMultiLvlLbl val="0"/>
      </c:catAx>
      <c:valAx>
        <c:axId val="3763742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70728"/>
        <c:crosses val="autoZero"/>
        <c:crossBetween val="between"/>
      </c:valAx>
      <c:spPr>
        <a:noFill/>
        <a:ln>
          <a:noFill/>
        </a:ln>
        <a:effectLst/>
      </c:spPr>
    </c:plotArea>
    <c:legend>
      <c:legendPos val="b"/>
      <c:layout>
        <c:manualLayout>
          <c:xMode val="edge"/>
          <c:yMode val="edge"/>
          <c:x val="0.52356601577417872"/>
          <c:y val="0.84840419416163793"/>
          <c:w val="0.3627180283380837"/>
          <c:h val="5.443492163436673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PowerPoint]Question 7'!$L$73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PowerPoint]Question 7'!$K$74:$K$77</c:f>
              <c:strCache>
                <c:ptCount val="4"/>
                <c:pt idx="0">
                  <c:v>Canada</c:v>
                </c:pt>
                <c:pt idx="1">
                  <c:v>United States</c:v>
                </c:pt>
                <c:pt idx="2">
                  <c:v>United Kingdom</c:v>
                </c:pt>
                <c:pt idx="3">
                  <c:v>Other/Not sure</c:v>
                </c:pt>
              </c:strCache>
            </c:strRef>
          </c:cat>
          <c:val>
            <c:numRef>
              <c:f>'[Chart in Microsoft PowerPoint]Question 7'!$L$74:$L$77</c:f>
              <c:numCache>
                <c:formatCode>0%</c:formatCode>
                <c:ptCount val="4"/>
                <c:pt idx="0">
                  <c:v>0.44</c:v>
                </c:pt>
                <c:pt idx="1">
                  <c:v>0.33</c:v>
                </c:pt>
                <c:pt idx="2">
                  <c:v>0.17</c:v>
                </c:pt>
                <c:pt idx="3">
                  <c:v>0.06</c:v>
                </c:pt>
              </c:numCache>
            </c:numRef>
          </c:val>
        </c:ser>
        <c:ser>
          <c:idx val="1"/>
          <c:order val="1"/>
          <c:tx>
            <c:strRef>
              <c:f>'[Chart in Microsoft PowerPoint]Question 7'!$M$73</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PowerPoint]Question 7'!$K$74:$K$77</c:f>
              <c:strCache>
                <c:ptCount val="4"/>
                <c:pt idx="0">
                  <c:v>Canada</c:v>
                </c:pt>
                <c:pt idx="1">
                  <c:v>United States</c:v>
                </c:pt>
                <c:pt idx="2">
                  <c:v>United Kingdom</c:v>
                </c:pt>
                <c:pt idx="3">
                  <c:v>Other/Not sure</c:v>
                </c:pt>
              </c:strCache>
            </c:strRef>
          </c:cat>
          <c:val>
            <c:numRef>
              <c:f>'[Chart in Microsoft PowerPoint]Question 7'!$M$74:$M$77</c:f>
              <c:numCache>
                <c:formatCode>0%</c:formatCode>
                <c:ptCount val="4"/>
                <c:pt idx="0">
                  <c:v>0.24</c:v>
                </c:pt>
                <c:pt idx="1">
                  <c:v>0.31</c:v>
                </c:pt>
                <c:pt idx="2">
                  <c:v>0.33</c:v>
                </c:pt>
                <c:pt idx="3">
                  <c:v>0.11</c:v>
                </c:pt>
              </c:numCache>
            </c:numRef>
          </c:val>
        </c:ser>
        <c:ser>
          <c:idx val="2"/>
          <c:order val="2"/>
          <c:tx>
            <c:strRef>
              <c:f>'[Chart in Microsoft PowerPoint]Question 7'!$N$73</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PowerPoint]Question 7'!$K$74:$K$77</c:f>
              <c:strCache>
                <c:ptCount val="4"/>
                <c:pt idx="0">
                  <c:v>Canada</c:v>
                </c:pt>
                <c:pt idx="1">
                  <c:v>United States</c:v>
                </c:pt>
                <c:pt idx="2">
                  <c:v>United Kingdom</c:v>
                </c:pt>
                <c:pt idx="3">
                  <c:v>Other/Not sure</c:v>
                </c:pt>
              </c:strCache>
            </c:strRef>
          </c:cat>
          <c:val>
            <c:numRef>
              <c:f>'[Chart in Microsoft PowerPoint]Question 7'!$N$74:$N$77</c:f>
              <c:numCache>
                <c:formatCode>0%</c:formatCode>
                <c:ptCount val="4"/>
                <c:pt idx="0">
                  <c:v>0.44</c:v>
                </c:pt>
                <c:pt idx="1">
                  <c:v>0.37</c:v>
                </c:pt>
                <c:pt idx="2">
                  <c:v>0.16</c:v>
                </c:pt>
                <c:pt idx="3">
                  <c:v>0.15</c:v>
                </c:pt>
              </c:numCache>
            </c:numRef>
          </c:val>
        </c:ser>
        <c:dLbls>
          <c:showLegendKey val="0"/>
          <c:showVal val="0"/>
          <c:showCatName val="0"/>
          <c:showSerName val="0"/>
          <c:showPercent val="0"/>
          <c:showBubbleSize val="0"/>
        </c:dLbls>
        <c:gapWidth val="219"/>
        <c:overlap val="-27"/>
        <c:axId val="376366808"/>
        <c:axId val="376360536"/>
      </c:barChart>
      <c:catAx>
        <c:axId val="37636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6360536"/>
        <c:crosses val="autoZero"/>
        <c:auto val="1"/>
        <c:lblAlgn val="ctr"/>
        <c:lblOffset val="100"/>
        <c:noMultiLvlLbl val="0"/>
      </c:catAx>
      <c:valAx>
        <c:axId val="376360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366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6A205402-954B-4E2C-9D83-98155B6D6DBD}" type="datetimeFigureOut">
              <a:rPr lang="en-US" smtClean="0"/>
              <a:t>8/26/2019</a:t>
            </a:fld>
            <a:endParaRPr lang="en-US"/>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8D0B64CD-3288-4DDB-9691-FD802B83FC3E}" type="slidenum">
              <a:rPr lang="en-US" smtClean="0"/>
              <a:t>‹#›</a:t>
            </a:fld>
            <a:endParaRPr lang="en-US"/>
          </a:p>
        </p:txBody>
      </p:sp>
    </p:spTree>
    <p:extLst>
      <p:ext uri="{BB962C8B-B14F-4D97-AF65-F5344CB8AC3E}">
        <p14:creationId xmlns:p14="http://schemas.microsoft.com/office/powerpoint/2010/main" val="2864941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11699" cy="461804"/>
          </a:xfrm>
          <a:prstGeom prst="rect">
            <a:avLst/>
          </a:prstGeom>
          <a:noFill/>
          <a:ln>
            <a:noFill/>
          </a:ln>
        </p:spPr>
        <p:txBody>
          <a:bodyPr lIns="91774" tIns="91774" rIns="91774" bIns="91774"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8944" marR="0" indent="0" algn="l" rtl="0">
              <a:spcBef>
                <a:spcPts val="0"/>
              </a:spcBef>
              <a:defRPr sz="1800" b="0" i="0" u="none" strike="noStrike" cap="none" baseline="0">
                <a:solidFill>
                  <a:schemeClr val="dk1"/>
                </a:solidFill>
                <a:latin typeface="Calibri"/>
                <a:ea typeface="Calibri"/>
                <a:cs typeface="Calibri"/>
                <a:sym typeface="Calibri"/>
              </a:defRPr>
            </a:lvl2pPr>
            <a:lvl3pPr marL="917890" marR="0" indent="0" algn="l" rtl="0">
              <a:spcBef>
                <a:spcPts val="0"/>
              </a:spcBef>
              <a:defRPr sz="1800" b="0" i="0" u="none" strike="noStrike" cap="none" baseline="0">
                <a:solidFill>
                  <a:schemeClr val="dk1"/>
                </a:solidFill>
                <a:latin typeface="Calibri"/>
                <a:ea typeface="Calibri"/>
                <a:cs typeface="Calibri"/>
                <a:sym typeface="Calibri"/>
              </a:defRPr>
            </a:lvl3pPr>
            <a:lvl4pPr marL="1376834" marR="0" indent="0" algn="l" rtl="0">
              <a:spcBef>
                <a:spcPts val="0"/>
              </a:spcBef>
              <a:defRPr sz="1800" b="0" i="0" u="none" strike="noStrike" cap="none" baseline="0">
                <a:solidFill>
                  <a:schemeClr val="dk1"/>
                </a:solidFill>
                <a:latin typeface="Calibri"/>
                <a:ea typeface="Calibri"/>
                <a:cs typeface="Calibri"/>
                <a:sym typeface="Calibri"/>
              </a:defRPr>
            </a:lvl4pPr>
            <a:lvl5pPr marL="1835779" marR="0" indent="0" algn="l" rtl="0">
              <a:spcBef>
                <a:spcPts val="0"/>
              </a:spcBef>
              <a:defRPr sz="1800" b="0" i="0" u="none" strike="noStrike" cap="none" baseline="0">
                <a:solidFill>
                  <a:schemeClr val="dk1"/>
                </a:solidFill>
                <a:latin typeface="Calibri"/>
                <a:ea typeface="Calibri"/>
                <a:cs typeface="Calibri"/>
                <a:sym typeface="Calibri"/>
              </a:defRPr>
            </a:lvl5pPr>
            <a:lvl6pPr marL="2294724" marR="0" indent="0" algn="l" rtl="0">
              <a:spcBef>
                <a:spcPts val="0"/>
              </a:spcBef>
              <a:defRPr sz="1800" b="0" i="0" u="none" strike="noStrike" cap="none" baseline="0">
                <a:solidFill>
                  <a:schemeClr val="dk1"/>
                </a:solidFill>
                <a:latin typeface="Calibri"/>
                <a:ea typeface="Calibri"/>
                <a:cs typeface="Calibri"/>
                <a:sym typeface="Calibri"/>
              </a:defRPr>
            </a:lvl6pPr>
            <a:lvl7pPr marL="2753669" marR="0" indent="0" algn="l" rtl="0">
              <a:spcBef>
                <a:spcPts val="0"/>
              </a:spcBef>
              <a:defRPr sz="1800" b="0" i="0" u="none" strike="noStrike" cap="none" baseline="0">
                <a:solidFill>
                  <a:schemeClr val="dk1"/>
                </a:solidFill>
                <a:latin typeface="Calibri"/>
                <a:ea typeface="Calibri"/>
                <a:cs typeface="Calibri"/>
                <a:sym typeface="Calibri"/>
              </a:defRPr>
            </a:lvl7pPr>
            <a:lvl8pPr marL="3212614" marR="0" indent="0" algn="l" rtl="0">
              <a:spcBef>
                <a:spcPts val="0"/>
              </a:spcBef>
              <a:defRPr sz="1800" b="0" i="0" u="none" strike="noStrike" cap="none" baseline="0">
                <a:solidFill>
                  <a:schemeClr val="dk1"/>
                </a:solidFill>
                <a:latin typeface="Calibri"/>
                <a:ea typeface="Calibri"/>
                <a:cs typeface="Calibri"/>
                <a:sym typeface="Calibri"/>
              </a:defRPr>
            </a:lvl8pPr>
            <a:lvl9pPr marL="3671559"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936768" y="0"/>
            <a:ext cx="3011699" cy="461804"/>
          </a:xfrm>
          <a:prstGeom prst="rect">
            <a:avLst/>
          </a:prstGeom>
          <a:noFill/>
          <a:ln>
            <a:noFill/>
          </a:ln>
        </p:spPr>
        <p:txBody>
          <a:bodyPr lIns="91774" tIns="91774" rIns="91774" bIns="91774"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8944" marR="0" indent="0" algn="l" rtl="0">
              <a:spcBef>
                <a:spcPts val="0"/>
              </a:spcBef>
              <a:defRPr sz="1800" b="0" i="0" u="none" strike="noStrike" cap="none" baseline="0">
                <a:solidFill>
                  <a:schemeClr val="dk1"/>
                </a:solidFill>
                <a:latin typeface="Calibri"/>
                <a:ea typeface="Calibri"/>
                <a:cs typeface="Calibri"/>
                <a:sym typeface="Calibri"/>
              </a:defRPr>
            </a:lvl2pPr>
            <a:lvl3pPr marL="917890" marR="0" indent="0" algn="l" rtl="0">
              <a:spcBef>
                <a:spcPts val="0"/>
              </a:spcBef>
              <a:defRPr sz="1800" b="0" i="0" u="none" strike="noStrike" cap="none" baseline="0">
                <a:solidFill>
                  <a:schemeClr val="dk1"/>
                </a:solidFill>
                <a:latin typeface="Calibri"/>
                <a:ea typeface="Calibri"/>
                <a:cs typeface="Calibri"/>
                <a:sym typeface="Calibri"/>
              </a:defRPr>
            </a:lvl3pPr>
            <a:lvl4pPr marL="1376834" marR="0" indent="0" algn="l" rtl="0">
              <a:spcBef>
                <a:spcPts val="0"/>
              </a:spcBef>
              <a:defRPr sz="1800" b="0" i="0" u="none" strike="noStrike" cap="none" baseline="0">
                <a:solidFill>
                  <a:schemeClr val="dk1"/>
                </a:solidFill>
                <a:latin typeface="Calibri"/>
                <a:ea typeface="Calibri"/>
                <a:cs typeface="Calibri"/>
                <a:sym typeface="Calibri"/>
              </a:defRPr>
            </a:lvl4pPr>
            <a:lvl5pPr marL="1835779" marR="0" indent="0" algn="l" rtl="0">
              <a:spcBef>
                <a:spcPts val="0"/>
              </a:spcBef>
              <a:defRPr sz="1800" b="0" i="0" u="none" strike="noStrike" cap="none" baseline="0">
                <a:solidFill>
                  <a:schemeClr val="dk1"/>
                </a:solidFill>
                <a:latin typeface="Calibri"/>
                <a:ea typeface="Calibri"/>
                <a:cs typeface="Calibri"/>
                <a:sym typeface="Calibri"/>
              </a:defRPr>
            </a:lvl5pPr>
            <a:lvl6pPr marL="2294724" marR="0" indent="0" algn="l" rtl="0">
              <a:spcBef>
                <a:spcPts val="0"/>
              </a:spcBef>
              <a:defRPr sz="1800" b="0" i="0" u="none" strike="noStrike" cap="none" baseline="0">
                <a:solidFill>
                  <a:schemeClr val="dk1"/>
                </a:solidFill>
                <a:latin typeface="Calibri"/>
                <a:ea typeface="Calibri"/>
                <a:cs typeface="Calibri"/>
                <a:sym typeface="Calibri"/>
              </a:defRPr>
            </a:lvl6pPr>
            <a:lvl7pPr marL="2753669" marR="0" indent="0" algn="l" rtl="0">
              <a:spcBef>
                <a:spcPts val="0"/>
              </a:spcBef>
              <a:defRPr sz="1800" b="0" i="0" u="none" strike="noStrike" cap="none" baseline="0">
                <a:solidFill>
                  <a:schemeClr val="dk1"/>
                </a:solidFill>
                <a:latin typeface="Calibri"/>
                <a:ea typeface="Calibri"/>
                <a:cs typeface="Calibri"/>
                <a:sym typeface="Calibri"/>
              </a:defRPr>
            </a:lvl7pPr>
            <a:lvl8pPr marL="3212614" marR="0" indent="0" algn="l" rtl="0">
              <a:spcBef>
                <a:spcPts val="0"/>
              </a:spcBef>
              <a:defRPr sz="1800" b="0" i="0" u="none" strike="noStrike" cap="none" baseline="0">
                <a:solidFill>
                  <a:schemeClr val="dk1"/>
                </a:solidFill>
                <a:latin typeface="Calibri"/>
                <a:ea typeface="Calibri"/>
                <a:cs typeface="Calibri"/>
                <a:sym typeface="Calibri"/>
              </a:defRPr>
            </a:lvl8pPr>
            <a:lvl9pPr marL="3671559"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95008" y="4387136"/>
            <a:ext cx="5560060" cy="4156234"/>
          </a:xfrm>
          <a:prstGeom prst="rect">
            <a:avLst/>
          </a:prstGeom>
          <a:noFill/>
          <a:ln>
            <a:noFill/>
          </a:ln>
        </p:spPr>
        <p:txBody>
          <a:bodyPr lIns="91774" tIns="91774" rIns="91774" bIns="91774"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772669"/>
            <a:ext cx="3011699" cy="461804"/>
          </a:xfrm>
          <a:prstGeom prst="rect">
            <a:avLst/>
          </a:prstGeom>
          <a:noFill/>
          <a:ln>
            <a:noFill/>
          </a:ln>
        </p:spPr>
        <p:txBody>
          <a:bodyPr lIns="91774" tIns="91774" rIns="91774" bIns="91774"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8944" marR="0" indent="0" algn="l" rtl="0">
              <a:spcBef>
                <a:spcPts val="0"/>
              </a:spcBef>
              <a:defRPr sz="1800" b="0" i="0" u="none" strike="noStrike" cap="none" baseline="0">
                <a:solidFill>
                  <a:schemeClr val="dk1"/>
                </a:solidFill>
                <a:latin typeface="Calibri"/>
                <a:ea typeface="Calibri"/>
                <a:cs typeface="Calibri"/>
                <a:sym typeface="Calibri"/>
              </a:defRPr>
            </a:lvl2pPr>
            <a:lvl3pPr marL="917890" marR="0" indent="0" algn="l" rtl="0">
              <a:spcBef>
                <a:spcPts val="0"/>
              </a:spcBef>
              <a:defRPr sz="1800" b="0" i="0" u="none" strike="noStrike" cap="none" baseline="0">
                <a:solidFill>
                  <a:schemeClr val="dk1"/>
                </a:solidFill>
                <a:latin typeface="Calibri"/>
                <a:ea typeface="Calibri"/>
                <a:cs typeface="Calibri"/>
                <a:sym typeface="Calibri"/>
              </a:defRPr>
            </a:lvl3pPr>
            <a:lvl4pPr marL="1376834" marR="0" indent="0" algn="l" rtl="0">
              <a:spcBef>
                <a:spcPts val="0"/>
              </a:spcBef>
              <a:defRPr sz="1800" b="0" i="0" u="none" strike="noStrike" cap="none" baseline="0">
                <a:solidFill>
                  <a:schemeClr val="dk1"/>
                </a:solidFill>
                <a:latin typeface="Calibri"/>
                <a:ea typeface="Calibri"/>
                <a:cs typeface="Calibri"/>
                <a:sym typeface="Calibri"/>
              </a:defRPr>
            </a:lvl4pPr>
            <a:lvl5pPr marL="1835779" marR="0" indent="0" algn="l" rtl="0">
              <a:spcBef>
                <a:spcPts val="0"/>
              </a:spcBef>
              <a:defRPr sz="1800" b="0" i="0" u="none" strike="noStrike" cap="none" baseline="0">
                <a:solidFill>
                  <a:schemeClr val="dk1"/>
                </a:solidFill>
                <a:latin typeface="Calibri"/>
                <a:ea typeface="Calibri"/>
                <a:cs typeface="Calibri"/>
                <a:sym typeface="Calibri"/>
              </a:defRPr>
            </a:lvl5pPr>
            <a:lvl6pPr marL="2294724" marR="0" indent="0" algn="l" rtl="0">
              <a:spcBef>
                <a:spcPts val="0"/>
              </a:spcBef>
              <a:defRPr sz="1800" b="0" i="0" u="none" strike="noStrike" cap="none" baseline="0">
                <a:solidFill>
                  <a:schemeClr val="dk1"/>
                </a:solidFill>
                <a:latin typeface="Calibri"/>
                <a:ea typeface="Calibri"/>
                <a:cs typeface="Calibri"/>
                <a:sym typeface="Calibri"/>
              </a:defRPr>
            </a:lvl6pPr>
            <a:lvl7pPr marL="2753669" marR="0" indent="0" algn="l" rtl="0">
              <a:spcBef>
                <a:spcPts val="0"/>
              </a:spcBef>
              <a:defRPr sz="1800" b="0" i="0" u="none" strike="noStrike" cap="none" baseline="0">
                <a:solidFill>
                  <a:schemeClr val="dk1"/>
                </a:solidFill>
                <a:latin typeface="Calibri"/>
                <a:ea typeface="Calibri"/>
                <a:cs typeface="Calibri"/>
                <a:sym typeface="Calibri"/>
              </a:defRPr>
            </a:lvl7pPr>
            <a:lvl8pPr marL="3212614" marR="0" indent="0" algn="l" rtl="0">
              <a:spcBef>
                <a:spcPts val="0"/>
              </a:spcBef>
              <a:defRPr sz="1800" b="0" i="0" u="none" strike="noStrike" cap="none" baseline="0">
                <a:solidFill>
                  <a:schemeClr val="dk1"/>
                </a:solidFill>
                <a:latin typeface="Calibri"/>
                <a:ea typeface="Calibri"/>
                <a:cs typeface="Calibri"/>
                <a:sym typeface="Calibri"/>
              </a:defRPr>
            </a:lvl8pPr>
            <a:lvl9pPr marL="3671559"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936768" y="8772669"/>
            <a:ext cx="3011699" cy="461804"/>
          </a:xfrm>
          <a:prstGeom prst="rect">
            <a:avLst/>
          </a:prstGeom>
          <a:noFill/>
          <a:ln>
            <a:noFill/>
          </a:ln>
        </p:spPr>
        <p:txBody>
          <a:bodyPr lIns="91774" tIns="45874" rIns="91774" bIns="45874"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88565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93" name="Shape 9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64077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71" name="Shape 171"/>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940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80" name="Shape 180"/>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363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87" name="Shape 187"/>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206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96" name="Shape 196"/>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7098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lang="en-GB" noProof="0" dirty="0"/>
          </a:p>
        </p:txBody>
      </p:sp>
      <p:sp>
        <p:nvSpPr>
          <p:cNvPr id="205" name="Shape 205"/>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893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214" name="Shape 21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0504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223" name="Shape 22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851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232" name="Shape 23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7297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241" name="Shape 241"/>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21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dirty="0"/>
          </a:p>
        </p:txBody>
      </p:sp>
      <p:sp>
        <p:nvSpPr>
          <p:cNvPr id="259" name="Shape 259"/>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78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08" name="Shape 108"/>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387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dirty="0"/>
          </a:p>
        </p:txBody>
      </p:sp>
      <p:sp>
        <p:nvSpPr>
          <p:cNvPr id="259" name="Shape 259"/>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24715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284" name="Shape 28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480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293" name="Shape 29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4926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02" name="Shape 30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2634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11" name="Shape 311"/>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4124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20" name="Shape 320"/>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469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20" name="Shape 320"/>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44030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95008" y="4387136"/>
            <a:ext cx="5560060" cy="4156234"/>
          </a:xfrm>
          <a:prstGeom prst="rect">
            <a:avLst/>
          </a:prstGeom>
          <a:noFill/>
          <a:ln>
            <a:noFill/>
          </a:ln>
        </p:spPr>
        <p:txBody>
          <a:bodyPr lIns="91774" tIns="45874" rIns="91774" bIns="45874" anchor="t" anchorCtr="0">
            <a:noAutofit/>
          </a:bodyPr>
          <a:lstStyle/>
          <a:p>
            <a:endParaRPr/>
          </a:p>
        </p:txBody>
      </p:sp>
      <p:sp>
        <p:nvSpPr>
          <p:cNvPr id="330" name="Shape 330"/>
          <p:cNvSpPr txBox="1">
            <a:spLocks noGrp="1"/>
          </p:cNvSpPr>
          <p:nvPr>
            <p:ph type="sldNum" idx="12"/>
          </p:nvPr>
        </p:nvSpPr>
        <p:spPr>
          <a:xfrm>
            <a:off x="3936768" y="8772669"/>
            <a:ext cx="3011699" cy="461804"/>
          </a:xfrm>
          <a:prstGeom prst="rect">
            <a:avLst/>
          </a:prstGeom>
          <a:noFill/>
          <a:ln>
            <a:noFill/>
          </a:ln>
        </p:spPr>
        <p:txBody>
          <a:bodyPr lIns="91774" tIns="45874" rIns="91774" bIns="45874"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430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39" name="Shape 339"/>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31495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39" name="Shape 339"/>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20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15" name="Shape 115"/>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27644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57" name="Shape 357"/>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2670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48" name="Shape 348"/>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5843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64" name="Shape 36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8069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74" name="Shape 37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58543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83" name="Shape 38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8841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90" name="Shape 390"/>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9736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398" name="Shape 398"/>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958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23" name="Shape 12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411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31" name="Shape 131"/>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133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38" name="Shape 138"/>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106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46" name="Shape 146"/>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678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53" name="Shape 153"/>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65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95008" y="4387136"/>
            <a:ext cx="5560060" cy="4156234"/>
          </a:xfrm>
          <a:prstGeom prst="rect">
            <a:avLst/>
          </a:prstGeom>
        </p:spPr>
        <p:txBody>
          <a:bodyPr lIns="91774" tIns="91774" rIns="91774" bIns="91774" anchor="t" anchorCtr="0">
            <a:noAutofit/>
          </a:bodyPr>
          <a:lstStyle/>
          <a:p>
            <a:endParaRPr/>
          </a:p>
        </p:txBody>
      </p:sp>
      <p:sp>
        <p:nvSpPr>
          <p:cNvPr id="162" name="Shape 16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186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4489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907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4883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pic>
        <p:nvPicPr>
          <p:cNvPr id="7" name="Shape 90"/>
          <p:cNvPicPr preferRelativeResize="0"/>
          <p:nvPr userDrawn="1"/>
        </p:nvPicPr>
        <p:blipFill rotWithShape="1">
          <a:blip r:embed="rId2">
            <a:alphaModFix/>
          </a:blip>
          <a:srcRect/>
          <a:stretch/>
        </p:blipFill>
        <p:spPr>
          <a:xfrm>
            <a:off x="87450" y="6645876"/>
            <a:ext cx="866400" cy="151200"/>
          </a:xfrm>
          <a:prstGeom prst="rect">
            <a:avLst/>
          </a:prstGeom>
          <a:noFill/>
          <a:ln>
            <a:noFill/>
          </a:ln>
        </p:spPr>
      </p:pic>
      <p:pic>
        <p:nvPicPr>
          <p:cNvPr id="8" name="Shape 89"/>
          <p:cNvPicPr preferRelativeResize="0"/>
          <p:nvPr userDrawn="1"/>
        </p:nvPicPr>
        <p:blipFill rotWithShape="1">
          <a:blip r:embed="rId3">
            <a:alphaModFix/>
          </a:blip>
          <a:srcRect/>
          <a:stretch/>
        </p:blipFill>
        <p:spPr>
          <a:xfrm>
            <a:off x="8515350" y="111773"/>
            <a:ext cx="552000" cy="506705"/>
          </a:xfrm>
          <a:prstGeom prst="rect">
            <a:avLst/>
          </a:prstGeom>
          <a:noFill/>
          <a:ln>
            <a:noFill/>
          </a:ln>
        </p:spPr>
      </p:pic>
    </p:spTree>
    <p:extLst>
      <p:ext uri="{BB962C8B-B14F-4D97-AF65-F5344CB8AC3E}">
        <p14:creationId xmlns:p14="http://schemas.microsoft.com/office/powerpoint/2010/main" val="217303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5403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3187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4669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298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3864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8077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64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082250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400" b="0" i="0" u="none" strike="noStrike" cap="none" baseline="0" dirty="0">
                <a:solidFill>
                  <a:schemeClr val="dk1"/>
                </a:solidFill>
                <a:latin typeface="Calibri"/>
                <a:ea typeface="Calibri"/>
                <a:cs typeface="Calibri"/>
                <a:sym typeface="Calibri"/>
              </a:rPr>
              <a:t>Annual Graduates’ Survey </a:t>
            </a:r>
            <a:r>
              <a:rPr lang="en-US" sz="5400" b="0" i="0" u="none" strike="noStrike" cap="none" baseline="0" dirty="0" smtClean="0">
                <a:solidFill>
                  <a:schemeClr val="dk1"/>
                </a:solidFill>
                <a:latin typeface="Calibri"/>
                <a:ea typeface="Calibri"/>
                <a:cs typeface="Calibri"/>
                <a:sym typeface="Calibri"/>
              </a:rPr>
              <a:t>2019</a:t>
            </a:r>
            <a:endParaRPr lang="en-US" sz="5400" b="0" i="0" u="none" strike="noStrike" cap="none" baseline="0" dirty="0">
              <a:solidFill>
                <a:schemeClr val="dk1"/>
              </a:solidFill>
              <a:latin typeface="Calibri"/>
              <a:ea typeface="Calibri"/>
              <a:cs typeface="Calibri"/>
              <a:sym typeface="Calibri"/>
            </a:endParaRPr>
          </a:p>
        </p:txBody>
      </p:sp>
      <p:sp>
        <p:nvSpPr>
          <p:cNvPr id="87" name="Shape 87"/>
          <p:cNvSpPr txBox="1">
            <a:spLocks noGrp="1"/>
          </p:cNvSpPr>
          <p:nvPr>
            <p:ph type="subTitle" idx="1"/>
          </p:nvPr>
        </p:nvSpPr>
        <p:spPr>
          <a:xfrm>
            <a:off x="1559958" y="4163785"/>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FF0000"/>
              </a:buClr>
              <a:buSzPct val="25000"/>
              <a:buFont typeface="Arial"/>
              <a:buNone/>
            </a:pPr>
            <a:r>
              <a:rPr lang="en-US" sz="2400" b="0" i="0" u="none" strike="noStrike" cap="none" baseline="0" dirty="0">
                <a:solidFill>
                  <a:srgbClr val="FF0000"/>
                </a:solidFill>
                <a:latin typeface="Calibri"/>
                <a:ea typeface="Calibri"/>
                <a:cs typeface="Calibri"/>
                <a:sym typeface="Calibri"/>
              </a:rPr>
              <a:t>Department of Institutional Research &amp; Planning</a:t>
            </a:r>
          </a:p>
          <a:p>
            <a:pPr marL="0" marR="0" lvl="0" indent="0" algn="ctr" rtl="0">
              <a:spcBef>
                <a:spcPts val="480"/>
              </a:spcBef>
              <a:buClr>
                <a:srgbClr val="888888"/>
              </a:buClr>
              <a:buFont typeface="Arial"/>
              <a:buNone/>
            </a:pPr>
            <a:endParaRPr sz="2400" b="0" i="0" u="none" strike="noStrike" cap="none" baseline="0" dirty="0">
              <a:solidFill>
                <a:srgbClr val="888888"/>
              </a:solidFill>
              <a:latin typeface="Calibri"/>
              <a:ea typeface="Calibri"/>
              <a:cs typeface="Calibri"/>
              <a:sym typeface="Calibri"/>
            </a:endParaRPr>
          </a:p>
          <a:p>
            <a:pPr marL="0" marR="0" lvl="0" indent="0" algn="ctr" rtl="0">
              <a:spcBef>
                <a:spcPts val="480"/>
              </a:spcBef>
              <a:buClr>
                <a:srgbClr val="888888"/>
              </a:buClr>
              <a:buFont typeface="Arial"/>
              <a:buNone/>
            </a:pPr>
            <a:endParaRPr sz="2400" b="0" i="0" u="none" strike="noStrike" cap="none" baseline="0" dirty="0">
              <a:solidFill>
                <a:srgbClr val="888888"/>
              </a:solidFill>
              <a:latin typeface="Calibri"/>
              <a:ea typeface="Calibri"/>
              <a:cs typeface="Calibri"/>
              <a:sym typeface="Calibri"/>
            </a:endParaRPr>
          </a:p>
          <a:p>
            <a:pPr marL="0" marR="0" lvl="0" indent="0" algn="ctr" rtl="0">
              <a:spcBef>
                <a:spcPts val="400"/>
              </a:spcBef>
              <a:buClr>
                <a:srgbClr val="FF0000"/>
              </a:buClr>
              <a:buSzPct val="25000"/>
              <a:buFont typeface="Arial"/>
              <a:buNone/>
            </a:pPr>
            <a:r>
              <a:rPr lang="en-US" sz="2000" dirty="0" smtClean="0">
                <a:solidFill>
                  <a:srgbClr val="FF0000"/>
                </a:solidFill>
              </a:rPr>
              <a:t>July</a:t>
            </a:r>
            <a:r>
              <a:rPr lang="en-US" sz="2000" b="0" i="0" u="none" strike="noStrike" cap="none" baseline="0" dirty="0" smtClean="0">
                <a:solidFill>
                  <a:srgbClr val="FF0000"/>
                </a:solidFill>
                <a:latin typeface="Calibri"/>
                <a:ea typeface="Calibri"/>
                <a:cs typeface="Calibri"/>
                <a:sym typeface="Calibri"/>
              </a:rPr>
              <a:t> 2019</a:t>
            </a:r>
            <a:endParaRPr lang="en-US" sz="2000" b="0" i="0" u="none" strike="noStrike" cap="none" baseline="0" dirty="0">
              <a:solidFill>
                <a:srgbClr val="FF0000"/>
              </a:solidFill>
              <a:latin typeface="Calibri"/>
              <a:ea typeface="Calibri"/>
              <a:cs typeface="Calibri"/>
              <a:sym typeface="Calibri"/>
            </a:endParaRPr>
          </a:p>
          <a:p>
            <a:pPr marL="0" marR="0" lvl="0" indent="0" algn="ctr" rtl="0">
              <a:spcBef>
                <a:spcPts val="480"/>
              </a:spcBef>
              <a:buClr>
                <a:srgbClr val="888888"/>
              </a:buClr>
              <a:buFont typeface="Arial"/>
              <a:buNone/>
            </a:pPr>
            <a:endParaRPr sz="2400" b="0" i="0" u="none" strike="noStrike" cap="none" baseline="0" dirty="0">
              <a:solidFill>
                <a:srgbClr val="888888"/>
              </a:solidFill>
              <a:latin typeface="Calibri"/>
              <a:ea typeface="Calibri"/>
              <a:cs typeface="Calibri"/>
              <a:sym typeface="Calibri"/>
            </a:endParaRPr>
          </a:p>
        </p:txBody>
      </p:sp>
      <p:pic>
        <p:nvPicPr>
          <p:cNvPr id="88" name="Shape 88"/>
          <p:cNvPicPr preferRelativeResize="0"/>
          <p:nvPr/>
        </p:nvPicPr>
        <p:blipFill rotWithShape="1">
          <a:blip r:embed="rId3">
            <a:alphaModFix/>
          </a:blip>
          <a:srcRect/>
          <a:stretch/>
        </p:blipFill>
        <p:spPr>
          <a:xfrm>
            <a:off x="533400" y="5040085"/>
            <a:ext cx="990598" cy="1476375"/>
          </a:xfrm>
          <a:prstGeom prst="rect">
            <a:avLst/>
          </a:prstGeom>
          <a:noFill/>
          <a:ln>
            <a:noFill/>
          </a:ln>
        </p:spPr>
      </p:pic>
      <p:pic>
        <p:nvPicPr>
          <p:cNvPr id="89" name="Shape 89"/>
          <p:cNvPicPr preferRelativeResize="0"/>
          <p:nvPr/>
        </p:nvPicPr>
        <p:blipFill rotWithShape="1">
          <a:blip r:embed="rId4">
            <a:alphaModFix/>
          </a:blip>
          <a:srcRect/>
          <a:stretch/>
        </p:blipFill>
        <p:spPr>
          <a:xfrm>
            <a:off x="7414260" y="152515"/>
            <a:ext cx="1371599" cy="1285874"/>
          </a:xfrm>
          <a:prstGeom prst="rect">
            <a:avLst/>
          </a:prstGeom>
          <a:noFill/>
          <a:ln>
            <a:noFill/>
          </a:ln>
        </p:spPr>
      </p:pic>
      <p:pic>
        <p:nvPicPr>
          <p:cNvPr id="90" name="Shape 90"/>
          <p:cNvPicPr preferRelativeResize="0"/>
          <p:nvPr/>
        </p:nvPicPr>
        <p:blipFill rotWithShape="1">
          <a:blip r:embed="rId5">
            <a:alphaModFix/>
          </a:blip>
          <a:srcRect/>
          <a:stretch/>
        </p:blipFill>
        <p:spPr>
          <a:xfrm>
            <a:off x="281941" y="114415"/>
            <a:ext cx="4419599" cy="6810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199" y="190817"/>
            <a:ext cx="8229600" cy="6321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Age of Respondent</a:t>
            </a:r>
          </a:p>
        </p:txBody>
      </p:sp>
      <p:sp>
        <p:nvSpPr>
          <p:cNvPr id="165" name="Shape 165"/>
          <p:cNvSpPr txBox="1">
            <a:spLocks noGrp="1"/>
          </p:cNvSpPr>
          <p:nvPr>
            <p:ph idx="1"/>
          </p:nvPr>
        </p:nvSpPr>
        <p:spPr>
          <a:xfrm>
            <a:off x="670560" y="5698332"/>
            <a:ext cx="8321040" cy="778668"/>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chemeClr val="dk1"/>
              </a:buClr>
              <a:buSzPct val="25000"/>
              <a:buFont typeface="Arial"/>
              <a:buNone/>
            </a:pPr>
            <a:r>
              <a:rPr lang="en-US" sz="1400" b="0" i="0" u="none" strike="noStrike" cap="none" baseline="0" dirty="0" smtClean="0">
                <a:solidFill>
                  <a:schemeClr val="dk1"/>
                </a:solidFill>
                <a:sym typeface="Calibri"/>
              </a:rPr>
              <a:t>There was a decline in the 16-20 age group</a:t>
            </a:r>
            <a:r>
              <a:rPr lang="en-US" sz="1400" b="0" i="0" u="none" strike="noStrike" cap="none" dirty="0" smtClean="0">
                <a:solidFill>
                  <a:schemeClr val="dk1"/>
                </a:solidFill>
                <a:sym typeface="Calibri"/>
              </a:rPr>
              <a:t> to 41.3% from the 45.4% recorded in 2018. There was a much sharper decline in the 21-24 age group (24.8% versus 32.4%) and that group is now at its lowest level in 5 years. The 50 and over age group increased from 2.8% to 6.4%.</a:t>
            </a:r>
            <a:endParaRPr lang="en-US" sz="1400" b="0" i="0" u="none" strike="noStrike" cap="none" baseline="0" dirty="0">
              <a:solidFill>
                <a:schemeClr val="dk1"/>
              </a:solidFill>
              <a:sym typeface="Calibri"/>
            </a:endParaRPr>
          </a:p>
        </p:txBody>
      </p:sp>
      <p:sp>
        <p:nvSpPr>
          <p:cNvPr id="166" name="Shape 166"/>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67" name="Shape 167"/>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10</a:t>
            </a:fld>
            <a:endParaRPr lang="en-US" sz="1200" b="0" i="0" u="none" strike="noStrike" cap="none" baseline="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2743913669"/>
              </p:ext>
            </p:extLst>
          </p:nvPr>
        </p:nvGraphicFramePr>
        <p:xfrm>
          <a:off x="670560" y="891540"/>
          <a:ext cx="7749540" cy="48067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76168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Enrolment status of respondent</a:t>
            </a:r>
          </a:p>
        </p:txBody>
      </p:sp>
      <p:sp>
        <p:nvSpPr>
          <p:cNvPr id="174" name="Shape 174"/>
          <p:cNvSpPr txBox="1">
            <a:spLocks noGrp="1"/>
          </p:cNvSpPr>
          <p:nvPr>
            <p:ph idx="1"/>
          </p:nvPr>
        </p:nvSpPr>
        <p:spPr>
          <a:xfrm>
            <a:off x="1215390" y="5643858"/>
            <a:ext cx="6713220" cy="827963"/>
          </a:xfrm>
          <a:prstGeom prst="rect">
            <a:avLst/>
          </a:prstGeom>
          <a:noFill/>
          <a:ln>
            <a:noFill/>
          </a:ln>
        </p:spPr>
        <p:txBody>
          <a:bodyPr lIns="91425" tIns="45700" rIns="91425" bIns="45700" anchor="t" anchorCtr="0">
            <a:noAutofit/>
          </a:bodyPr>
          <a:lstStyle/>
          <a:p>
            <a:pPr marL="0" marR="0" lvl="0" indent="0" algn="just" rtl="0">
              <a:lnSpc>
                <a:spcPct val="80000"/>
              </a:lnSpc>
              <a:spcBef>
                <a:spcPts val="0"/>
              </a:spcBef>
              <a:buClr>
                <a:schemeClr val="dk1"/>
              </a:buClr>
              <a:buSzPct val="25000"/>
              <a:buFont typeface="Arial"/>
              <a:buNone/>
            </a:pPr>
            <a:r>
              <a:rPr lang="en-US" sz="2000" b="0" i="0" u="none" strike="noStrike" cap="none" baseline="0" dirty="0" smtClean="0">
                <a:solidFill>
                  <a:schemeClr val="dk1"/>
                </a:solidFill>
                <a:sym typeface="Calibri"/>
              </a:rPr>
              <a:t>The percentage of full-ti</a:t>
            </a:r>
            <a:r>
              <a:rPr lang="en-US" sz="2000" dirty="0" smtClean="0"/>
              <a:t>me students declined to 65.1% from 76.9% recorded in 2018, a result of </a:t>
            </a:r>
            <a:r>
              <a:rPr lang="en-US" sz="2000" dirty="0" smtClean="0"/>
              <a:t>having </a:t>
            </a:r>
            <a:r>
              <a:rPr lang="en-US" sz="2000" dirty="0" smtClean="0"/>
              <a:t>more non-traditional students.</a:t>
            </a:r>
            <a:endParaRPr lang="en-US" sz="2000" b="0" i="0" u="none" strike="noStrike" cap="none" baseline="0" dirty="0">
              <a:solidFill>
                <a:schemeClr val="dk1"/>
              </a:solidFill>
              <a:sym typeface="Calibri"/>
            </a:endParaRPr>
          </a:p>
        </p:txBody>
      </p:sp>
      <p:sp>
        <p:nvSpPr>
          <p:cNvPr id="175" name="Shape 175"/>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76" name="Shape 176"/>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11</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4130152547"/>
              </p:ext>
            </p:extLst>
          </p:nvPr>
        </p:nvGraphicFramePr>
        <p:xfrm>
          <a:off x="1287780" y="1257300"/>
          <a:ext cx="6705600" cy="4305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81000" y="1981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Times New Roman"/>
              <a:buNone/>
            </a:pPr>
            <a:r>
              <a:rPr lang="en-US" sz="4200" b="0" i="0" u="none" strike="noStrike" cap="none" baseline="0" dirty="0" smtClean="0">
                <a:solidFill>
                  <a:srgbClr val="FF0000"/>
                </a:solidFill>
                <a:latin typeface="+mn-lt"/>
                <a:ea typeface="Times New Roman"/>
                <a:cs typeface="Times New Roman"/>
                <a:sym typeface="Times New Roman"/>
              </a:rPr>
              <a:t>Programmes</a:t>
            </a:r>
            <a:r>
              <a:rPr lang="en-US" sz="4200" b="0" i="0" u="none" strike="noStrike" cap="none" baseline="0" dirty="0" smtClean="0">
                <a:solidFill>
                  <a:srgbClr val="FF0000"/>
                </a:solidFill>
                <a:latin typeface="+mn-lt"/>
                <a:sym typeface="Calibri"/>
              </a:rPr>
              <a:t> </a:t>
            </a:r>
            <a:r>
              <a:rPr lang="en-US" sz="4200" b="0" i="0" u="none" strike="noStrike" cap="none" baseline="0" dirty="0">
                <a:solidFill>
                  <a:srgbClr val="FF0000"/>
                </a:solidFill>
                <a:latin typeface="+mn-lt"/>
                <a:ea typeface="Times New Roman"/>
                <a:cs typeface="Times New Roman"/>
                <a:sym typeface="Times New Roman"/>
              </a:rPr>
              <a:t>of Study and Next Steps</a:t>
            </a:r>
          </a:p>
        </p:txBody>
      </p:sp>
      <p:sp>
        <p:nvSpPr>
          <p:cNvPr id="183" name="Shape 183"/>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84" name="Shape 184"/>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12</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59213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mn-lt"/>
                <a:sym typeface="Calibri"/>
              </a:rPr>
              <a:t>Why did you </a:t>
            </a:r>
            <a:r>
              <a:rPr lang="en-US" sz="4400" b="0" i="0" u="none" strike="noStrike" cap="none" baseline="0" dirty="0" err="1" smtClean="0">
                <a:solidFill>
                  <a:schemeClr val="dk1"/>
                </a:solidFill>
                <a:latin typeface="+mn-lt"/>
                <a:ea typeface="Times New Roman"/>
                <a:cs typeface="Times New Roman"/>
                <a:sym typeface="Times New Roman"/>
              </a:rPr>
              <a:t>enrol</a:t>
            </a:r>
            <a:r>
              <a:rPr lang="en-US" sz="4400" b="0" i="0" u="none" strike="noStrike" cap="none" baseline="0" dirty="0" smtClean="0">
                <a:solidFill>
                  <a:schemeClr val="dk1"/>
                </a:solidFill>
                <a:latin typeface="+mn-lt"/>
                <a:sym typeface="Calibri"/>
              </a:rPr>
              <a:t> </a:t>
            </a:r>
            <a:r>
              <a:rPr lang="en-US" sz="4400" b="0" i="0" u="none" strike="noStrike" cap="none" baseline="0" dirty="0">
                <a:solidFill>
                  <a:schemeClr val="dk1"/>
                </a:solidFill>
                <a:latin typeface="+mn-lt"/>
                <a:sym typeface="Calibri"/>
              </a:rPr>
              <a:t>at the College?</a:t>
            </a:r>
          </a:p>
        </p:txBody>
      </p:sp>
      <p:sp>
        <p:nvSpPr>
          <p:cNvPr id="190" name="Shape 190"/>
          <p:cNvSpPr txBox="1">
            <a:spLocks noGrp="1"/>
          </p:cNvSpPr>
          <p:nvPr>
            <p:ph idx="1"/>
          </p:nvPr>
        </p:nvSpPr>
        <p:spPr>
          <a:xfrm>
            <a:off x="685800" y="5487987"/>
            <a:ext cx="8229600" cy="996633"/>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Arial"/>
              <a:buNone/>
            </a:pPr>
            <a:r>
              <a:rPr lang="en-US" sz="1480" b="0" i="0" u="none" strike="noStrike" cap="none" baseline="0" dirty="0">
                <a:solidFill>
                  <a:schemeClr val="dk1"/>
                </a:solidFill>
                <a:latin typeface="Calibri"/>
                <a:ea typeface="Calibri"/>
                <a:cs typeface="Calibri"/>
                <a:sym typeface="Calibri"/>
              </a:rPr>
              <a:t>The major reason for attending the Bermuda College </a:t>
            </a:r>
            <a:r>
              <a:rPr lang="en-US" sz="1480" b="0" i="0" u="none" strike="noStrike" cap="none" baseline="0" dirty="0" smtClean="0">
                <a:solidFill>
                  <a:schemeClr val="dk1"/>
                </a:solidFill>
                <a:latin typeface="Calibri"/>
                <a:ea typeface="Calibri"/>
                <a:cs typeface="Calibri"/>
                <a:sym typeface="Calibri"/>
              </a:rPr>
              <a:t>continues to be for the obtaining of </a:t>
            </a:r>
            <a:r>
              <a:rPr lang="en-US" sz="1480" b="0" i="0" u="none" strike="noStrike" cap="none" baseline="0" dirty="0">
                <a:solidFill>
                  <a:schemeClr val="dk1"/>
                </a:solidFill>
                <a:latin typeface="Calibri"/>
                <a:ea typeface="Calibri"/>
                <a:cs typeface="Calibri"/>
                <a:sym typeface="Calibri"/>
              </a:rPr>
              <a:t>Bermuda College </a:t>
            </a:r>
            <a:r>
              <a:rPr lang="en-US" sz="1480" b="0" i="0" u="none" strike="noStrike" cap="none" baseline="0" dirty="0" smtClean="0">
                <a:solidFill>
                  <a:schemeClr val="dk1"/>
                </a:solidFill>
                <a:latin typeface="Calibri"/>
                <a:ea typeface="Calibri"/>
                <a:cs typeface="Calibri"/>
                <a:sym typeface="Calibri"/>
              </a:rPr>
              <a:t>credentials (70.8%), a</a:t>
            </a:r>
            <a:r>
              <a:rPr lang="en-US" sz="1480" b="0" i="0" u="none" strike="noStrike" cap="none" dirty="0" smtClean="0">
                <a:solidFill>
                  <a:schemeClr val="dk1"/>
                </a:solidFill>
                <a:latin typeface="Calibri"/>
                <a:ea typeface="Calibri"/>
                <a:cs typeface="Calibri"/>
                <a:sym typeface="Calibri"/>
              </a:rPr>
              <a:t> decline from the 81.3% recorded in 2018.</a:t>
            </a:r>
            <a:r>
              <a:rPr lang="en-US" sz="1480" b="0" i="0" u="none" strike="noStrike" cap="none" baseline="0" dirty="0" smtClean="0">
                <a:solidFill>
                  <a:schemeClr val="dk1"/>
                </a:solidFill>
                <a:latin typeface="Calibri"/>
                <a:ea typeface="Calibri"/>
                <a:cs typeface="Calibri"/>
                <a:sym typeface="Calibri"/>
              </a:rPr>
              <a:t>  More than 4 in 10 (45.3%) stated that they wanted to improve</a:t>
            </a:r>
            <a:r>
              <a:rPr lang="en-US" sz="1480" b="0" i="0" u="none" strike="noStrike" cap="none" dirty="0" smtClean="0">
                <a:solidFill>
                  <a:schemeClr val="dk1"/>
                </a:solidFill>
                <a:latin typeface="Calibri"/>
                <a:ea typeface="Calibri"/>
                <a:cs typeface="Calibri"/>
                <a:sym typeface="Calibri"/>
              </a:rPr>
              <a:t> themselves professionally, the highest level in 5 years. </a:t>
            </a:r>
            <a:r>
              <a:rPr lang="en-US" sz="1202" b="0" i="1" u="none" strike="noStrike" cap="none" baseline="0" dirty="0" smtClean="0">
                <a:solidFill>
                  <a:schemeClr val="dk1"/>
                </a:solidFill>
                <a:latin typeface="Calibri"/>
                <a:ea typeface="Calibri"/>
                <a:cs typeface="Calibri"/>
                <a:sym typeface="Calibri"/>
              </a:rPr>
              <a:t>(Totals </a:t>
            </a:r>
            <a:r>
              <a:rPr lang="en-US" sz="1202" b="0" i="1" u="none" strike="noStrike" cap="none" baseline="0" dirty="0">
                <a:solidFill>
                  <a:schemeClr val="dk1"/>
                </a:solidFill>
                <a:latin typeface="Calibri"/>
                <a:ea typeface="Calibri"/>
                <a:cs typeface="Calibri"/>
                <a:sym typeface="Calibri"/>
              </a:rPr>
              <a:t>exceed 100% due to multiple responses. </a:t>
            </a:r>
            <a:r>
              <a:rPr lang="en-US" sz="1202" b="0" i="1" u="none" strike="noStrike" cap="none" baseline="0" dirty="0" smtClean="0">
                <a:solidFill>
                  <a:schemeClr val="dk1"/>
                </a:solidFill>
                <a:latin typeface="Calibri"/>
                <a:ea typeface="Calibri"/>
                <a:cs typeface="Calibri"/>
                <a:sym typeface="Calibri"/>
              </a:rPr>
              <a:t>The responses to this question were </a:t>
            </a:r>
            <a:r>
              <a:rPr lang="en-US" sz="1202" b="0" i="1" u="none" strike="noStrike" cap="none" baseline="0" dirty="0">
                <a:solidFill>
                  <a:schemeClr val="dk1"/>
                </a:solidFill>
                <a:latin typeface="Calibri"/>
                <a:ea typeface="Calibri"/>
                <a:cs typeface="Calibri"/>
                <a:sym typeface="Calibri"/>
              </a:rPr>
              <a:t>changed in 2015 to match Intake </a:t>
            </a:r>
            <a:r>
              <a:rPr lang="en-US" sz="1202" b="0" i="1" u="none" strike="noStrike" cap="none" baseline="0" dirty="0" smtClean="0">
                <a:solidFill>
                  <a:schemeClr val="dk1"/>
                </a:solidFill>
                <a:latin typeface="Calibri"/>
                <a:ea typeface="Calibri"/>
                <a:cs typeface="Calibri"/>
                <a:sym typeface="Calibri"/>
              </a:rPr>
              <a:t>responses</a:t>
            </a:r>
            <a:r>
              <a:rPr lang="en-US" sz="1202" b="0" i="1" u="none" strike="noStrike" cap="none" baseline="0" dirty="0">
                <a:solidFill>
                  <a:schemeClr val="dk1"/>
                </a:solidFill>
                <a:latin typeface="Calibri"/>
                <a:ea typeface="Calibri"/>
                <a:cs typeface="Calibri"/>
                <a:sym typeface="Calibri"/>
              </a:rPr>
              <a:t>.)</a:t>
            </a:r>
          </a:p>
        </p:txBody>
      </p:sp>
      <p:sp>
        <p:nvSpPr>
          <p:cNvPr id="191" name="Shape 191"/>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92" name="Shape 19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13</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926332097"/>
              </p:ext>
            </p:extLst>
          </p:nvPr>
        </p:nvGraphicFramePr>
        <p:xfrm>
          <a:off x="685800" y="952500"/>
          <a:ext cx="8138160" cy="45354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61885"/>
            <a:ext cx="8229600" cy="9445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none" strike="noStrike" cap="none" baseline="0" dirty="0" smtClean="0">
                <a:solidFill>
                  <a:schemeClr val="dk1"/>
                </a:solidFill>
                <a:latin typeface="+mn-lt"/>
                <a:ea typeface="Times New Roman"/>
                <a:cs typeface="Times New Roman"/>
                <a:sym typeface="Times New Roman"/>
              </a:rPr>
              <a:t>From which </a:t>
            </a:r>
            <a:r>
              <a:rPr lang="en-US" sz="3959" b="0" i="0" u="none" strike="noStrike" cap="none" baseline="0" dirty="0">
                <a:solidFill>
                  <a:schemeClr val="dk1"/>
                </a:solidFill>
                <a:latin typeface="+mn-lt"/>
                <a:ea typeface="Times New Roman"/>
                <a:cs typeface="Times New Roman"/>
                <a:sym typeface="Times New Roman"/>
              </a:rPr>
              <a:t>programme </a:t>
            </a:r>
            <a:r>
              <a:rPr lang="en-US" sz="3959" b="0" i="0" u="none" strike="noStrike" cap="none" baseline="0" dirty="0" smtClean="0">
                <a:solidFill>
                  <a:schemeClr val="dk1"/>
                </a:solidFill>
                <a:latin typeface="+mn-lt"/>
                <a:ea typeface="Times New Roman"/>
                <a:cs typeface="Times New Roman"/>
                <a:sym typeface="Times New Roman"/>
              </a:rPr>
              <a:t>are </a:t>
            </a:r>
            <a:r>
              <a:rPr lang="en-US" sz="3959" b="0" i="0" u="none" strike="noStrike" cap="none" baseline="0" dirty="0">
                <a:solidFill>
                  <a:schemeClr val="dk1"/>
                </a:solidFill>
                <a:latin typeface="+mn-lt"/>
                <a:ea typeface="Times New Roman"/>
                <a:cs typeface="Times New Roman"/>
                <a:sym typeface="Times New Roman"/>
              </a:rPr>
              <a:t>you </a:t>
            </a:r>
            <a:r>
              <a:rPr lang="en-US" sz="3959" b="0" i="0" u="none" strike="noStrike" cap="none" baseline="0" dirty="0" smtClean="0">
                <a:solidFill>
                  <a:schemeClr val="dk1"/>
                </a:solidFill>
                <a:latin typeface="+mn-lt"/>
                <a:ea typeface="Times New Roman"/>
                <a:cs typeface="Times New Roman"/>
                <a:sym typeface="Times New Roman"/>
              </a:rPr>
              <a:t>graduating?</a:t>
            </a:r>
            <a:endParaRPr lang="en-US" sz="3959" b="0" i="0" u="none" strike="noStrike" cap="none" baseline="0" dirty="0">
              <a:solidFill>
                <a:schemeClr val="dk1"/>
              </a:solidFill>
              <a:latin typeface="+mn-lt"/>
              <a:ea typeface="Times New Roman"/>
              <a:cs typeface="Times New Roman"/>
              <a:sym typeface="Times New Roman"/>
            </a:endParaRPr>
          </a:p>
        </p:txBody>
      </p:sp>
      <p:sp>
        <p:nvSpPr>
          <p:cNvPr id="199" name="Shape 19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a:p>
            <a:pPr marL="0" marR="0" lvl="0" indent="0" algn="ctr" rtl="0">
              <a:spcBef>
                <a:spcPts val="0"/>
              </a:spcBef>
              <a:buSzPct val="25000"/>
              <a:buNone/>
            </a:pPr>
            <a:r>
              <a:rPr lang="en-US" sz="1200" dirty="0">
                <a:solidFill>
                  <a:srgbClr val="888888"/>
                </a:solidFill>
                <a:latin typeface="Calibri"/>
                <a:ea typeface="Calibri"/>
                <a:cs typeface="Calibri"/>
                <a:sym typeface="Calibri"/>
              </a:rPr>
              <a:t> </a:t>
            </a:r>
            <a:endParaRPr lang="en-US" sz="1200" b="0" i="0" u="none" strike="noStrike" cap="none" baseline="0" dirty="0">
              <a:solidFill>
                <a:srgbClr val="888888"/>
              </a:solidFill>
              <a:latin typeface="Calibri"/>
              <a:ea typeface="Calibri"/>
              <a:cs typeface="Calibri"/>
              <a:sym typeface="Calibri"/>
            </a:endParaRPr>
          </a:p>
        </p:txBody>
      </p:sp>
      <p:sp>
        <p:nvSpPr>
          <p:cNvPr id="200" name="Shape 20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14</a:t>
            </a:fld>
            <a:endParaRPr lang="en-US" sz="1200" b="0" i="0" u="none" strike="noStrike" cap="none" baseline="0">
              <a:solidFill>
                <a:srgbClr val="888888"/>
              </a:solidFill>
              <a:latin typeface="Calibri"/>
              <a:ea typeface="Calibri"/>
              <a:cs typeface="Calibri"/>
              <a:sym typeface="Calibri"/>
            </a:endParaRPr>
          </a:p>
        </p:txBody>
      </p:sp>
      <p:sp>
        <p:nvSpPr>
          <p:cNvPr id="201" name="Shape 201"/>
          <p:cNvSpPr txBox="1"/>
          <p:nvPr/>
        </p:nvSpPr>
        <p:spPr>
          <a:xfrm>
            <a:off x="326996" y="1341914"/>
            <a:ext cx="3700718" cy="39624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000" b="0" i="0" u="none" strike="noStrike" cap="none" baseline="0" dirty="0" smtClean="0">
                <a:solidFill>
                  <a:schemeClr val="dk1"/>
                </a:solidFill>
                <a:latin typeface="Calibri"/>
                <a:ea typeface="Calibri"/>
                <a:cs typeface="Calibri"/>
                <a:sym typeface="Calibri"/>
              </a:rPr>
              <a:t>The </a:t>
            </a:r>
            <a:r>
              <a:rPr lang="en-US" sz="2000" b="0" i="0" u="none" strike="noStrike" cap="none" baseline="0" dirty="0">
                <a:solidFill>
                  <a:schemeClr val="dk1"/>
                </a:solidFill>
                <a:latin typeface="Calibri"/>
                <a:ea typeface="Calibri"/>
                <a:cs typeface="Calibri"/>
                <a:sym typeface="Calibri"/>
              </a:rPr>
              <a:t>Associate of Arts Degree in Business Administration </a:t>
            </a:r>
            <a:r>
              <a:rPr lang="en-US" sz="2000" b="0" i="0" u="none" strike="noStrike" cap="none" baseline="0" dirty="0" smtClean="0">
                <a:solidFill>
                  <a:schemeClr val="dk1"/>
                </a:solidFill>
                <a:latin typeface="Calibri"/>
                <a:ea typeface="Calibri"/>
                <a:cs typeface="Calibri"/>
                <a:sym typeface="Calibri"/>
              </a:rPr>
              <a:t>(22.6%) continues</a:t>
            </a:r>
            <a:r>
              <a:rPr lang="en-US" sz="2000" b="0" i="0" u="none" strike="noStrike" cap="none" dirty="0" smtClean="0">
                <a:solidFill>
                  <a:schemeClr val="dk1"/>
                </a:solidFill>
                <a:latin typeface="Calibri"/>
                <a:ea typeface="Calibri"/>
                <a:cs typeface="Calibri"/>
                <a:sym typeface="Calibri"/>
              </a:rPr>
              <a:t> to be the degree of choice, and this has not changed over the past five years. The Applied Science Technical programme (10.4%) now occupies 2</a:t>
            </a:r>
            <a:r>
              <a:rPr lang="en-US" sz="2000" b="0" i="0" u="none" strike="noStrike" cap="none" baseline="30000" dirty="0" smtClean="0">
                <a:solidFill>
                  <a:schemeClr val="dk1"/>
                </a:solidFill>
                <a:latin typeface="Calibri"/>
                <a:ea typeface="Calibri"/>
                <a:cs typeface="Calibri"/>
                <a:sym typeface="Calibri"/>
              </a:rPr>
              <a:t>nd</a:t>
            </a:r>
            <a:r>
              <a:rPr lang="en-US" sz="2000" b="0" i="0" u="none" strike="noStrike" cap="none" dirty="0" smtClean="0">
                <a:solidFill>
                  <a:schemeClr val="dk1"/>
                </a:solidFill>
                <a:latin typeface="Calibri"/>
                <a:ea typeface="Calibri"/>
                <a:cs typeface="Calibri"/>
                <a:sym typeface="Calibri"/>
              </a:rPr>
              <a:t> place. Rounding out the Top 3 are Computer Information Systems and the Associates of Arts, both at 6.6%.</a:t>
            </a:r>
            <a:endParaRPr lang="en-US" sz="2000" b="0" i="0" u="none" strike="noStrike" cap="none" baseline="0" dirty="0">
              <a:solidFill>
                <a:srgbClr val="FF0000"/>
              </a:solidFill>
              <a:latin typeface="Calibri"/>
              <a:ea typeface="Calibri"/>
              <a:cs typeface="Calibri"/>
              <a:sym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186649098"/>
              </p:ext>
            </p:extLst>
          </p:nvPr>
        </p:nvGraphicFramePr>
        <p:xfrm>
          <a:off x="4122057" y="1358596"/>
          <a:ext cx="4683741" cy="4257545"/>
        </p:xfrm>
        <a:graphic>
          <a:graphicData uri="http://schemas.openxmlformats.org/drawingml/2006/table">
            <a:tbl>
              <a:tblPr>
                <a:tableStyleId>{E44B45FD-1802-4B7A-88A5-526ACEC2BDF0}</a:tableStyleId>
              </a:tblPr>
              <a:tblGrid>
                <a:gridCol w="2291874"/>
                <a:gridCol w="478716"/>
                <a:gridCol w="493751"/>
                <a:gridCol w="469318"/>
                <a:gridCol w="480765"/>
                <a:gridCol w="469317"/>
              </a:tblGrid>
              <a:tr h="266123">
                <a:tc>
                  <a:txBody>
                    <a:bodyPr/>
                    <a:lstStyle/>
                    <a:p>
                      <a:pPr algn="l" rtl="0" fontAlgn="b"/>
                      <a:r>
                        <a:rPr lang="en-US" sz="1200" b="1" u="none" strike="noStrike" dirty="0">
                          <a:effectLst/>
                        </a:rPr>
                        <a:t>PROGRAMME</a:t>
                      </a:r>
                      <a:endParaRPr lang="en-US" sz="1200" b="1"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200" b="1" u="none" strike="noStrike">
                          <a:effectLst/>
                        </a:rPr>
                        <a:t>2019</a:t>
                      </a:r>
                      <a:endParaRPr lang="en-US" sz="1200" b="1"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200" b="1" u="none" strike="noStrike">
                          <a:effectLst/>
                        </a:rPr>
                        <a:t>2018</a:t>
                      </a:r>
                      <a:endParaRPr lang="en-US" sz="1200" b="1"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200" b="1" u="none" strike="noStrike">
                          <a:effectLst/>
                        </a:rPr>
                        <a:t>2017</a:t>
                      </a:r>
                      <a:endParaRPr lang="en-US" sz="1200" b="1"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200" b="1" u="none" strike="noStrike">
                          <a:effectLst/>
                        </a:rPr>
                        <a:t>2016</a:t>
                      </a:r>
                      <a:endParaRPr lang="en-US" sz="1200" b="1"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200" b="1" u="none" strike="noStrike" dirty="0">
                          <a:effectLst/>
                        </a:rPr>
                        <a:t>2015</a:t>
                      </a:r>
                      <a:endParaRPr lang="en-US" sz="1200" b="1"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r>
              <a:tr h="361062">
                <a:tc>
                  <a:txBody>
                    <a:bodyPr/>
                    <a:lstStyle/>
                    <a:p>
                      <a:pPr algn="l" rtl="0" fontAlgn="b"/>
                      <a:r>
                        <a:rPr lang="en-US" sz="1200" b="0" u="none" strike="noStrike" dirty="0">
                          <a:effectLst/>
                        </a:rPr>
                        <a:t>Business Administration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dirty="0">
                          <a:effectLst/>
                        </a:rPr>
                        <a:t>22.6%</a:t>
                      </a:r>
                      <a:endParaRPr lang="en-US" sz="11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dirty="0">
                          <a:effectLst/>
                        </a:rPr>
                        <a:t>20.6%</a:t>
                      </a:r>
                      <a:endParaRPr lang="en-US" sz="11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dirty="0">
                          <a:effectLst/>
                        </a:rPr>
                        <a:t>22.8%</a:t>
                      </a:r>
                      <a:endParaRPr lang="en-US" sz="11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dirty="0">
                          <a:effectLst/>
                        </a:rPr>
                        <a:t>23.1%</a:t>
                      </a:r>
                      <a:endParaRPr lang="en-US" sz="11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r>
              <a:tr h="266123">
                <a:tc>
                  <a:txBody>
                    <a:bodyPr/>
                    <a:lstStyle/>
                    <a:p>
                      <a:pPr algn="l" rtl="0" fontAlgn="b"/>
                      <a:r>
                        <a:rPr lang="en-US" sz="1200" b="0" u="none" strike="noStrike" dirty="0">
                          <a:effectLst/>
                        </a:rPr>
                        <a:t>Applied Science, Tech</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8.4%</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Computer Information Systems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dirty="0">
                          <a:effectLst/>
                        </a:rPr>
                        <a:t>6.6%</a:t>
                      </a:r>
                      <a:endParaRPr lang="en-US" sz="11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dirty="0">
                          <a:effectLst/>
                        </a:rPr>
                        <a:t>4.7%</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Associates of Arts</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7.7%</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Culinary Arts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4.5%</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Associates of Science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r h="230094">
                <a:tc>
                  <a:txBody>
                    <a:bodyPr/>
                    <a:lstStyle/>
                    <a:p>
                      <a:pPr algn="l" rtl="0" fontAlgn="b"/>
                      <a:r>
                        <a:rPr lang="en-US" sz="1200" b="0" u="none" strike="noStrike" dirty="0">
                          <a:effectLst/>
                        </a:rPr>
                        <a:t>Nursing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dirty="0">
                          <a:effectLst/>
                        </a:rPr>
                        <a:t>4.7%</a:t>
                      </a:r>
                      <a:endParaRPr lang="en-US" sz="11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dirty="0">
                          <a:effectLst/>
                        </a:rPr>
                        <a:t>6.5%</a:t>
                      </a:r>
                      <a:endParaRPr lang="en-US" sz="11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11.5%</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r h="237995">
                <a:tc>
                  <a:txBody>
                    <a:bodyPr/>
                    <a:lstStyle/>
                    <a:p>
                      <a:pPr algn="l" rtl="0" fontAlgn="b"/>
                      <a:r>
                        <a:rPr lang="en-US" sz="1200" b="0" u="none" strike="noStrike" dirty="0">
                          <a:effectLst/>
                        </a:rPr>
                        <a:t>Arts and Science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7.9%</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11.5%</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Art and Design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r>
              <a:tr h="234918">
                <a:tc>
                  <a:txBody>
                    <a:bodyPr/>
                    <a:lstStyle/>
                    <a:p>
                      <a:pPr algn="l" rtl="0" fontAlgn="b"/>
                      <a:r>
                        <a:rPr lang="en-US" sz="1200" b="0" u="none" strike="noStrike" dirty="0">
                          <a:effectLst/>
                        </a:rPr>
                        <a:t>Heating/Ventilation/AC</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Hospitality Management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5.1%</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Education</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Plumbing</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Human Services </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6.9%</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r h="266123">
                <a:tc>
                  <a:txBody>
                    <a:bodyPr/>
                    <a:lstStyle/>
                    <a:p>
                      <a:pPr algn="l" rtl="0" fontAlgn="b"/>
                      <a:r>
                        <a:rPr lang="en-US" sz="1200" b="0" u="none" strike="noStrike" dirty="0">
                          <a:effectLst/>
                        </a:rPr>
                        <a:t>Other</a:t>
                      </a:r>
                      <a:endParaRPr lang="en-US" sz="1200" b="0" i="0" u="none" strike="noStrike" dirty="0">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8789" marR="8789" marT="8789" marB="0" anchor="b">
                    <a:solidFill>
                      <a:srgbClr val="FFCCCC"/>
                    </a:solidFill>
                  </a:tcPr>
                </a:tc>
                <a:tc>
                  <a:txBody>
                    <a:bodyPr/>
                    <a:lstStyle/>
                    <a:p>
                      <a:pPr algn="ctr" rtl="0" fontAlgn="ctr"/>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8789" marR="8789" marT="8789" marB="0" anchor="ctr">
                    <a:solidFill>
                      <a:srgbClr val="FFCCCC"/>
                    </a:solidFill>
                  </a:tcPr>
                </a:tc>
                <a:tc>
                  <a:txBody>
                    <a:bodyPr/>
                    <a:lstStyle/>
                    <a:p>
                      <a:pPr algn="ctr" rtl="0" fontAlgn="ctr"/>
                      <a:r>
                        <a:rPr lang="en-US" sz="1100" u="none" strike="noStrike" dirty="0">
                          <a:effectLst/>
                        </a:rPr>
                        <a:t>6.9%</a:t>
                      </a:r>
                      <a:endParaRPr lang="en-US" sz="1100" b="0" i="0" u="none" strike="noStrike" dirty="0">
                        <a:solidFill>
                          <a:srgbClr val="000000"/>
                        </a:solidFill>
                        <a:effectLst/>
                        <a:latin typeface="Calibri" panose="020F0502020204030204" pitchFamily="34" charset="0"/>
                      </a:endParaRPr>
                    </a:p>
                  </a:txBody>
                  <a:tcPr marL="8789" marR="8789" marT="8789" marB="0" anchor="ctr">
                    <a:solidFill>
                      <a:srgbClr val="FFCCC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0" y="238125"/>
            <a:ext cx="8763000" cy="74866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How long did it take you to graduate?</a:t>
            </a:r>
          </a:p>
        </p:txBody>
      </p:sp>
      <p:sp>
        <p:nvSpPr>
          <p:cNvPr id="208" name="Shape 208"/>
          <p:cNvSpPr txBox="1">
            <a:spLocks noGrp="1"/>
          </p:cNvSpPr>
          <p:nvPr>
            <p:ph idx="1"/>
          </p:nvPr>
        </p:nvSpPr>
        <p:spPr>
          <a:xfrm>
            <a:off x="476250" y="5757862"/>
            <a:ext cx="8286750" cy="868363"/>
          </a:xfrm>
          <a:prstGeom prst="rect">
            <a:avLst/>
          </a:prstGeom>
          <a:noFill/>
          <a:ln>
            <a:noFill/>
          </a:ln>
        </p:spPr>
        <p:txBody>
          <a:bodyPr lIns="91425" tIns="45700" rIns="91425" bIns="45700" anchor="t" anchorCtr="0">
            <a:noAutofit/>
          </a:bodyPr>
          <a:lstStyle/>
          <a:p>
            <a:pPr marL="0" lvl="0" indent="0" algn="just">
              <a:spcBef>
                <a:spcPts val="0"/>
              </a:spcBef>
              <a:buClr>
                <a:schemeClr val="dk1"/>
              </a:buClr>
              <a:buSzPct val="25000"/>
              <a:buNone/>
            </a:pPr>
            <a:r>
              <a:rPr lang="en-US" sz="1600" dirty="0" smtClean="0">
                <a:latin typeface="Calibri"/>
                <a:ea typeface="Calibri"/>
                <a:cs typeface="Calibri"/>
                <a:sym typeface="Calibri"/>
              </a:rPr>
              <a:t>Nearly </a:t>
            </a:r>
            <a:r>
              <a:rPr lang="en-US" sz="1600" b="0" i="0" u="none" strike="noStrike" cap="none" baseline="0" dirty="0" smtClean="0">
                <a:solidFill>
                  <a:schemeClr val="dk1"/>
                </a:solidFill>
                <a:latin typeface="Calibri"/>
                <a:ea typeface="Calibri"/>
                <a:cs typeface="Calibri"/>
                <a:sym typeface="Calibri"/>
              </a:rPr>
              <a:t>half of all graduates (48.7%) took up to the expected</a:t>
            </a:r>
            <a:r>
              <a:rPr lang="en-US" sz="1600" b="0" i="0" u="none" strike="noStrike" cap="none" dirty="0" smtClean="0">
                <a:solidFill>
                  <a:schemeClr val="dk1"/>
                </a:solidFill>
                <a:latin typeface="Calibri"/>
                <a:ea typeface="Calibri"/>
                <a:cs typeface="Calibri"/>
                <a:sym typeface="Calibri"/>
              </a:rPr>
              <a:t> 2</a:t>
            </a:r>
            <a:r>
              <a:rPr lang="en-US" sz="1600" b="0" i="0" u="none" strike="noStrike" cap="none" baseline="0" dirty="0" smtClean="0">
                <a:solidFill>
                  <a:schemeClr val="dk1"/>
                </a:solidFill>
                <a:latin typeface="Calibri"/>
                <a:ea typeface="Calibri"/>
                <a:cs typeface="Calibri"/>
                <a:sym typeface="Calibri"/>
              </a:rPr>
              <a:t> </a:t>
            </a:r>
            <a:r>
              <a:rPr lang="en-US" sz="1600" b="0" i="0" u="none" strike="noStrike" cap="none" baseline="0" dirty="0">
                <a:solidFill>
                  <a:schemeClr val="dk1"/>
                </a:solidFill>
                <a:latin typeface="Calibri"/>
                <a:ea typeface="Calibri"/>
                <a:cs typeface="Calibri"/>
                <a:sym typeface="Calibri"/>
              </a:rPr>
              <a:t>years </a:t>
            </a:r>
            <a:r>
              <a:rPr lang="en-US" sz="1600" b="0" i="0" u="none" strike="noStrike" cap="none" baseline="0" dirty="0" smtClean="0">
                <a:solidFill>
                  <a:schemeClr val="dk1"/>
                </a:solidFill>
                <a:latin typeface="Calibri"/>
                <a:ea typeface="Calibri"/>
                <a:cs typeface="Calibri"/>
                <a:sym typeface="Calibri"/>
              </a:rPr>
              <a:t>to graduate, significantly</a:t>
            </a:r>
            <a:r>
              <a:rPr lang="en-US" sz="1600" b="0" i="0" u="none" strike="noStrike" cap="none" dirty="0" smtClean="0">
                <a:solidFill>
                  <a:schemeClr val="dk1"/>
                </a:solidFill>
                <a:latin typeface="Calibri"/>
                <a:ea typeface="Calibri"/>
                <a:cs typeface="Calibri"/>
                <a:sym typeface="Calibri"/>
              </a:rPr>
              <a:t> up from previous years. This rate is now at its highest level and likely, in part, reflects the success of the Dual-Enrolment programme. </a:t>
            </a:r>
            <a:endParaRPr lang="en-US" sz="1600" b="0" i="0" u="none" strike="noStrike" cap="none" baseline="0" dirty="0">
              <a:solidFill>
                <a:srgbClr val="FF0000"/>
              </a:solidFill>
              <a:latin typeface="Calibri"/>
              <a:ea typeface="Calibri"/>
              <a:cs typeface="Calibri"/>
              <a:sym typeface="Calibri"/>
            </a:endParaRPr>
          </a:p>
        </p:txBody>
      </p:sp>
      <p:sp>
        <p:nvSpPr>
          <p:cNvPr id="210" name="Shape 210"/>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p:txBody>
      </p:sp>
      <p:sp>
        <p:nvSpPr>
          <p:cNvPr id="209" name="Shape 20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15</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1801561329"/>
              </p:ext>
            </p:extLst>
          </p:nvPr>
        </p:nvGraphicFramePr>
        <p:xfrm>
          <a:off x="409575" y="1082040"/>
          <a:ext cx="7981950" cy="46758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smtClean="0">
                <a:solidFill>
                  <a:schemeClr val="dk1"/>
                </a:solidFill>
                <a:latin typeface="+mn-lt"/>
                <a:ea typeface="Times New Roman"/>
                <a:cs typeface="Times New Roman"/>
                <a:sym typeface="Times New Roman"/>
              </a:rPr>
              <a:t>The time it takes to </a:t>
            </a:r>
            <a:r>
              <a:rPr lang="en-US" sz="4400" b="0" i="0" u="none" strike="noStrike" cap="none" baseline="0" dirty="0">
                <a:solidFill>
                  <a:schemeClr val="dk1"/>
                </a:solidFill>
                <a:latin typeface="+mn-lt"/>
                <a:ea typeface="Times New Roman"/>
                <a:cs typeface="Times New Roman"/>
                <a:sym typeface="Times New Roman"/>
              </a:rPr>
              <a:t>graduate</a:t>
            </a:r>
          </a:p>
        </p:txBody>
      </p:sp>
      <p:sp>
        <p:nvSpPr>
          <p:cNvPr id="217" name="Shape 217"/>
          <p:cNvSpPr txBox="1">
            <a:spLocks noGrp="1"/>
          </p:cNvSpPr>
          <p:nvPr>
            <p:ph idx="1"/>
          </p:nvPr>
        </p:nvSpPr>
        <p:spPr>
          <a:xfrm>
            <a:off x="947126" y="5505450"/>
            <a:ext cx="8001000" cy="762000"/>
          </a:xfrm>
          <a:prstGeom prst="rect">
            <a:avLst/>
          </a:prstGeom>
          <a:noFill/>
          <a:ln>
            <a:noFill/>
          </a:ln>
        </p:spPr>
        <p:txBody>
          <a:bodyPr lIns="91425" tIns="45700" rIns="91425" bIns="45700" anchor="t" anchorCtr="0">
            <a:noAutofit/>
          </a:bodyPr>
          <a:lstStyle/>
          <a:p>
            <a:pPr marL="0" marR="0" lvl="0" indent="0" algn="just" rtl="0">
              <a:lnSpc>
                <a:spcPct val="80000"/>
              </a:lnSpc>
              <a:spcBef>
                <a:spcPts val="0"/>
              </a:spcBef>
              <a:buClr>
                <a:schemeClr val="dk1"/>
              </a:buClr>
              <a:buSzPct val="25000"/>
              <a:buFont typeface="Arial"/>
              <a:buNone/>
            </a:pPr>
            <a:r>
              <a:rPr lang="en-US" sz="1700" b="0" i="0" u="none" strike="noStrike" cap="none" baseline="0" dirty="0">
                <a:latin typeface="Calibri"/>
                <a:ea typeface="Calibri"/>
                <a:cs typeface="Calibri"/>
                <a:sym typeface="Calibri"/>
              </a:rPr>
              <a:t>While the </a:t>
            </a:r>
            <a:r>
              <a:rPr lang="en-US" sz="1700" b="0" i="0" u="none" strike="noStrike" cap="none" baseline="0" dirty="0" smtClean="0">
                <a:latin typeface="Calibri"/>
                <a:ea typeface="Calibri"/>
                <a:cs typeface="Calibri"/>
                <a:sym typeface="Calibri"/>
              </a:rPr>
              <a:t>median </a:t>
            </a:r>
            <a:r>
              <a:rPr lang="en-US" sz="1700" b="0" i="0" u="none" strike="noStrike" cap="none" baseline="0" dirty="0">
                <a:latin typeface="Calibri"/>
                <a:ea typeface="Calibri"/>
                <a:cs typeface="Calibri"/>
                <a:sym typeface="Calibri"/>
              </a:rPr>
              <a:t>time for graduating </a:t>
            </a:r>
            <a:r>
              <a:rPr lang="en-US" sz="1700" b="0" i="0" u="none" strike="noStrike" cap="none" baseline="0" dirty="0" smtClean="0">
                <a:latin typeface="Calibri"/>
                <a:ea typeface="Calibri"/>
                <a:cs typeface="Calibri"/>
                <a:sym typeface="Calibri"/>
              </a:rPr>
              <a:t>remained at 3 </a:t>
            </a:r>
            <a:r>
              <a:rPr lang="en-US" sz="1700" b="0" i="0" u="none" strike="noStrike" cap="none" baseline="0" dirty="0">
                <a:latin typeface="Calibri"/>
                <a:ea typeface="Calibri"/>
                <a:cs typeface="Calibri"/>
                <a:sym typeface="Calibri"/>
              </a:rPr>
              <a:t>years, the </a:t>
            </a:r>
            <a:r>
              <a:rPr lang="en-US" sz="1700" b="0" i="0" u="none" strike="noStrike" cap="none" baseline="0" dirty="0" smtClean="0">
                <a:latin typeface="Calibri"/>
                <a:ea typeface="Calibri"/>
                <a:cs typeface="Calibri"/>
                <a:sym typeface="Calibri"/>
              </a:rPr>
              <a:t>mean increased</a:t>
            </a:r>
            <a:r>
              <a:rPr lang="en-US" sz="1700" b="0" i="0" u="none" strike="noStrike" cap="none" dirty="0" smtClean="0">
                <a:latin typeface="Calibri"/>
                <a:ea typeface="Calibri"/>
                <a:cs typeface="Calibri"/>
                <a:sym typeface="Calibri"/>
              </a:rPr>
              <a:t> to 3.8. Although the percentage of persons who took longer than 4 years to graduate remained essentially the same, within that group, there were a number who took much longer than 4 years, accounting for the increase.</a:t>
            </a:r>
            <a:endParaRPr lang="en-US" sz="1700" b="0" i="0" u="none" strike="noStrike" cap="none" baseline="0" dirty="0">
              <a:latin typeface="Calibri"/>
              <a:ea typeface="Calibri"/>
              <a:cs typeface="Calibri"/>
              <a:sym typeface="Calibri"/>
            </a:endParaRPr>
          </a:p>
        </p:txBody>
      </p:sp>
      <p:sp>
        <p:nvSpPr>
          <p:cNvPr id="218" name="Shape 218"/>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219" name="Shape 21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16</a:t>
            </a:fld>
            <a:endParaRPr lang="en-US" sz="1200" b="0" i="0" u="none" strike="noStrike" cap="none" baseline="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1956981372"/>
              </p:ext>
            </p:extLst>
          </p:nvPr>
        </p:nvGraphicFramePr>
        <p:xfrm>
          <a:off x="552449" y="1417637"/>
          <a:ext cx="8010525" cy="40878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05740" y="171767"/>
            <a:ext cx="8732520" cy="96170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none" strike="noStrike" cap="none" baseline="0" dirty="0" smtClean="0">
                <a:solidFill>
                  <a:schemeClr val="dk1"/>
                </a:solidFill>
                <a:latin typeface="+mn-lt"/>
                <a:ea typeface="Times New Roman"/>
                <a:cs typeface="Times New Roman"/>
                <a:sym typeface="Times New Roman"/>
              </a:rPr>
              <a:t>The reasons that students do</a:t>
            </a:r>
            <a:r>
              <a:rPr lang="en-US" sz="3959" b="0" i="0" u="none" strike="noStrike" cap="none" dirty="0" smtClean="0">
                <a:solidFill>
                  <a:schemeClr val="dk1"/>
                </a:solidFill>
                <a:latin typeface="+mn-lt"/>
                <a:ea typeface="Times New Roman"/>
                <a:cs typeface="Times New Roman"/>
                <a:sym typeface="Times New Roman"/>
              </a:rPr>
              <a:t> not </a:t>
            </a:r>
            <a:br>
              <a:rPr lang="en-US" sz="3959" b="0" i="0" u="none" strike="noStrike" cap="none" dirty="0" smtClean="0">
                <a:solidFill>
                  <a:schemeClr val="dk1"/>
                </a:solidFill>
                <a:latin typeface="+mn-lt"/>
                <a:ea typeface="Times New Roman"/>
                <a:cs typeface="Times New Roman"/>
                <a:sym typeface="Times New Roman"/>
              </a:rPr>
            </a:br>
            <a:r>
              <a:rPr lang="en-US" sz="3959" b="0" i="0" u="none" strike="noStrike" cap="none" baseline="0" dirty="0" smtClean="0">
                <a:solidFill>
                  <a:schemeClr val="dk1"/>
                </a:solidFill>
                <a:latin typeface="+mn-lt"/>
                <a:ea typeface="Times New Roman"/>
                <a:cs typeface="Times New Roman"/>
                <a:sym typeface="Times New Roman"/>
              </a:rPr>
              <a:t>graduate </a:t>
            </a:r>
            <a:r>
              <a:rPr lang="en-US" sz="3959" dirty="0" smtClean="0">
                <a:solidFill>
                  <a:schemeClr val="dk1"/>
                </a:solidFill>
                <a:latin typeface="+mn-lt"/>
                <a:ea typeface="Times New Roman"/>
                <a:cs typeface="Times New Roman"/>
                <a:sym typeface="Times New Roman"/>
              </a:rPr>
              <a:t>on time</a:t>
            </a:r>
            <a:endParaRPr lang="en-US" sz="3959" b="0" i="0" u="none" strike="noStrike" cap="none" baseline="0" dirty="0">
              <a:solidFill>
                <a:schemeClr val="dk1"/>
              </a:solidFill>
              <a:latin typeface="+mn-lt"/>
              <a:ea typeface="Times New Roman"/>
              <a:cs typeface="Times New Roman"/>
              <a:sym typeface="Times New Roman"/>
            </a:endParaRPr>
          </a:p>
        </p:txBody>
      </p:sp>
      <p:sp>
        <p:nvSpPr>
          <p:cNvPr id="226" name="Shape 226"/>
          <p:cNvSpPr txBox="1">
            <a:spLocks noGrp="1"/>
          </p:cNvSpPr>
          <p:nvPr>
            <p:ph idx="1"/>
          </p:nvPr>
        </p:nvSpPr>
        <p:spPr>
          <a:xfrm>
            <a:off x="457200" y="6012492"/>
            <a:ext cx="8229600" cy="439423"/>
          </a:xfrm>
          <a:prstGeom prst="rect">
            <a:avLst/>
          </a:prstGeom>
          <a:noFill/>
          <a:ln>
            <a:noFill/>
          </a:ln>
        </p:spPr>
        <p:txBody>
          <a:bodyPr lIns="91425" tIns="45700" rIns="91425" bIns="45700" anchor="t" anchorCtr="0">
            <a:noAutofit/>
          </a:bodyPr>
          <a:lstStyle/>
          <a:p>
            <a:pPr marL="0" lvl="0" indent="0" algn="just">
              <a:lnSpc>
                <a:spcPct val="80000"/>
              </a:lnSpc>
              <a:spcBef>
                <a:spcPts val="0"/>
              </a:spcBef>
              <a:buClr>
                <a:schemeClr val="dk1"/>
              </a:buClr>
              <a:buSzPct val="25000"/>
              <a:buNone/>
            </a:pPr>
            <a:r>
              <a:rPr lang="en-US" sz="1300" b="0" i="0" u="none" strike="noStrike" cap="none" baseline="0" dirty="0" smtClean="0">
                <a:latin typeface="Calibri"/>
                <a:ea typeface="Calibri"/>
                <a:cs typeface="Calibri"/>
                <a:sym typeface="Calibri"/>
              </a:rPr>
              <a:t>More than 4 in 10 (42.2%) reported that they</a:t>
            </a:r>
            <a:r>
              <a:rPr lang="en-US" sz="1300" b="0" i="0" u="none" strike="noStrike" cap="none" dirty="0" smtClean="0">
                <a:latin typeface="Calibri"/>
                <a:ea typeface="Calibri"/>
                <a:cs typeface="Calibri"/>
                <a:sym typeface="Calibri"/>
              </a:rPr>
              <a:t> graduated on time.  The main reasons that students did not graduate on time in 2019 wa</a:t>
            </a:r>
            <a:r>
              <a:rPr lang="en-US" sz="1300" dirty="0" smtClean="0">
                <a:latin typeface="Calibri"/>
                <a:ea typeface="Calibri"/>
                <a:cs typeface="Calibri"/>
                <a:sym typeface="Calibri"/>
              </a:rPr>
              <a:t>s because they were part-time (24%) or because they had to complete preparatory-level courses (18.8%).</a:t>
            </a:r>
            <a:endParaRPr lang="en-US" sz="1162" b="0" i="1" u="none" strike="noStrike" cap="none" baseline="0" dirty="0">
              <a:latin typeface="Calibri"/>
              <a:ea typeface="Calibri"/>
              <a:cs typeface="Calibri"/>
              <a:sym typeface="Calibri"/>
            </a:endParaRPr>
          </a:p>
        </p:txBody>
      </p:sp>
      <p:sp>
        <p:nvSpPr>
          <p:cNvPr id="227" name="Shape 227"/>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228" name="Shape 22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17</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1041361064"/>
              </p:ext>
            </p:extLst>
          </p:nvPr>
        </p:nvGraphicFramePr>
        <p:xfrm>
          <a:off x="714374" y="1133475"/>
          <a:ext cx="7972425" cy="48790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199" y="34131"/>
            <a:ext cx="8229600" cy="85740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600" b="0" i="0" u="none" strike="noStrike" cap="none" baseline="0" dirty="0">
                <a:solidFill>
                  <a:schemeClr val="dk1"/>
                </a:solidFill>
                <a:latin typeface="+mn-lt"/>
                <a:ea typeface="Times New Roman"/>
                <a:cs typeface="Times New Roman"/>
                <a:sym typeface="Times New Roman"/>
              </a:rPr>
              <a:t>What do you plan to do after graduation?</a:t>
            </a:r>
          </a:p>
        </p:txBody>
      </p:sp>
      <p:sp>
        <p:nvSpPr>
          <p:cNvPr id="235" name="Shape 235"/>
          <p:cNvSpPr txBox="1">
            <a:spLocks noGrp="1"/>
          </p:cNvSpPr>
          <p:nvPr>
            <p:ph idx="1"/>
          </p:nvPr>
        </p:nvSpPr>
        <p:spPr>
          <a:xfrm>
            <a:off x="762000" y="5568462"/>
            <a:ext cx="8153399" cy="890395"/>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Arial"/>
              <a:buNone/>
            </a:pPr>
            <a:r>
              <a:rPr lang="en-US" sz="1400" b="0" i="0" u="none" strike="noStrike" cap="none" baseline="0" dirty="0" smtClean="0">
                <a:solidFill>
                  <a:schemeClr val="dk1"/>
                </a:solidFill>
                <a:latin typeface="Calibri"/>
                <a:ea typeface="Calibri"/>
                <a:cs typeface="Calibri"/>
                <a:sym typeface="Calibri"/>
              </a:rPr>
              <a:t>One-third </a:t>
            </a:r>
            <a:r>
              <a:rPr lang="en-US" sz="1400" dirty="0" smtClean="0">
                <a:solidFill>
                  <a:schemeClr val="dk1"/>
                </a:solidFill>
                <a:latin typeface="Calibri"/>
                <a:ea typeface="Calibri"/>
                <a:cs typeface="Calibri"/>
                <a:sym typeface="Calibri"/>
              </a:rPr>
              <a:t>(32.7%) of graduates planned to study abroad, significantly down from the 54.8% record in 2018. Just over one-fifth  were going to look for employment (22.4%), or remain in their current employment (21.5%). Just under one-fifth (18.7%) were to pursue other opportunities at the College. Some of these students would be Mount St. Vincent students who would be completing their Bachelor’s degree.</a:t>
            </a:r>
            <a:endParaRPr lang="en-US" sz="1400" b="0" i="0" u="none" strike="noStrike" cap="none" baseline="0" dirty="0">
              <a:solidFill>
                <a:schemeClr val="dk1"/>
              </a:solidFill>
              <a:latin typeface="Calibri"/>
              <a:ea typeface="Calibri"/>
              <a:cs typeface="Calibri"/>
              <a:sym typeface="Calibri"/>
            </a:endParaRPr>
          </a:p>
        </p:txBody>
      </p:sp>
      <p:sp>
        <p:nvSpPr>
          <p:cNvPr id="236" name="Shape 236"/>
          <p:cNvSpPr txBox="1">
            <a:spLocks noGrp="1"/>
          </p:cNvSpPr>
          <p:nvPr>
            <p:ph type="ftr" sz="quarter" idx="11"/>
          </p:nvPr>
        </p:nvSpPr>
        <p:spPr>
          <a:xfrm>
            <a:off x="3067050" y="6356351"/>
            <a:ext cx="30861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237" name="Shape 237"/>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18</a:t>
            </a:fld>
            <a:endParaRPr lang="en-US" sz="1200" b="0" i="0" u="none" strike="noStrike" cap="none" baseline="0">
              <a:solidFill>
                <a:srgbClr val="888888"/>
              </a:solidFill>
              <a:latin typeface="Calibri"/>
              <a:ea typeface="Calibri"/>
              <a:cs typeface="Calibri"/>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066535907"/>
              </p:ext>
            </p:extLst>
          </p:nvPr>
        </p:nvGraphicFramePr>
        <p:xfrm>
          <a:off x="693420" y="784860"/>
          <a:ext cx="7879079" cy="47836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29906"/>
          </a:xfrm>
        </p:spPr>
        <p:txBody>
          <a:bodyPr>
            <a:normAutofit fontScale="90000"/>
          </a:bodyPr>
          <a:lstStyle/>
          <a:p>
            <a:pPr algn="ctr"/>
            <a:r>
              <a:rPr lang="en-US" b="1" dirty="0" smtClean="0"/>
              <a:t>Country of intended institution of study</a:t>
            </a:r>
            <a:endParaRPr lang="en-US" b="1"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19</a:t>
            </a:fld>
            <a:endParaRPr lang="en-US" sz="1200" b="0" i="0" u="none" strike="noStrike" cap="none" baseline="0">
              <a:solidFill>
                <a:srgbClr val="888888"/>
              </a:solidFill>
              <a:latin typeface="Calibri"/>
              <a:ea typeface="Calibri"/>
              <a:cs typeface="Calibri"/>
              <a:sym typeface="Calibri"/>
            </a:endParaRPr>
          </a:p>
        </p:txBody>
      </p:sp>
      <p:sp>
        <p:nvSpPr>
          <p:cNvPr id="3" name="TextBox 2"/>
          <p:cNvSpPr txBox="1"/>
          <p:nvPr/>
        </p:nvSpPr>
        <p:spPr>
          <a:xfrm>
            <a:off x="964068" y="5727552"/>
            <a:ext cx="7432431" cy="523220"/>
          </a:xfrm>
          <a:prstGeom prst="rect">
            <a:avLst/>
          </a:prstGeom>
          <a:noFill/>
        </p:spPr>
        <p:txBody>
          <a:bodyPr wrap="square" rtlCol="0">
            <a:spAutoFit/>
          </a:bodyPr>
          <a:lstStyle/>
          <a:p>
            <a:r>
              <a:rPr lang="en-US" dirty="0" smtClean="0"/>
              <a:t>Canada has regained the choice destination status for graduates going overseas (44%), followed by the United States at 33%. </a:t>
            </a:r>
            <a:endParaRPr lang="en-US" sz="11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2769769"/>
              </p:ext>
            </p:extLst>
          </p:nvPr>
        </p:nvGraphicFramePr>
        <p:xfrm>
          <a:off x="628650" y="127063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236"/>
          <p:cNvSpPr txBox="1">
            <a:spLocks noGrp="1"/>
          </p:cNvSpPr>
          <p:nvPr>
            <p:ph type="ftr" sz="quarter" idx="11"/>
          </p:nvPr>
        </p:nvSpPr>
        <p:spPr>
          <a:xfrm>
            <a:off x="3067050" y="6356351"/>
            <a:ext cx="30861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16072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Table of Contents</a:t>
            </a:r>
          </a:p>
        </p:txBody>
      </p:sp>
      <p:sp>
        <p:nvSpPr>
          <p:cNvPr id="96" name="Shape 9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000" b="0" i="0" u="none" strike="noStrike" cap="none" baseline="0" dirty="0">
                <a:solidFill>
                  <a:schemeClr val="dk1"/>
                </a:solidFill>
                <a:latin typeface="Calibri"/>
                <a:ea typeface="Calibri"/>
                <a:cs typeface="Calibri"/>
                <a:sym typeface="Calibri"/>
              </a:rPr>
              <a:t>Introduction				</a:t>
            </a:r>
            <a:r>
              <a:rPr lang="en-US" sz="3000" b="0" i="0" u="none" strike="noStrike" cap="none" baseline="0" dirty="0" smtClean="0">
                <a:solidFill>
                  <a:schemeClr val="dk1"/>
                </a:solidFill>
                <a:latin typeface="Calibri"/>
                <a:ea typeface="Calibri"/>
                <a:cs typeface="Calibri"/>
                <a:sym typeface="Calibri"/>
              </a:rPr>
              <a:t>	P3</a:t>
            </a:r>
            <a:endParaRPr lang="en-US" sz="3000" b="0" i="0" u="none" strike="noStrike" cap="none" baseline="0" dirty="0">
              <a:solidFill>
                <a:schemeClr val="dk1"/>
              </a:solidFill>
              <a:latin typeface="Calibri"/>
              <a:ea typeface="Calibri"/>
              <a:cs typeface="Calibri"/>
              <a:sym typeface="Calibri"/>
            </a:endParaRPr>
          </a:p>
          <a:p>
            <a:pPr marL="342900" marR="0" lvl="0" indent="-342900" algn="l" rtl="0">
              <a:spcBef>
                <a:spcPts val="600"/>
              </a:spcBef>
              <a:buClr>
                <a:schemeClr val="dk1"/>
              </a:buClr>
              <a:buSzPct val="100000"/>
              <a:buFont typeface="Arial"/>
              <a:buChar char="•"/>
            </a:pPr>
            <a:r>
              <a:rPr lang="en-US" sz="3000" b="0" i="0" u="none" strike="noStrike" cap="none" baseline="0" dirty="0">
                <a:solidFill>
                  <a:schemeClr val="dk1"/>
                </a:solidFill>
                <a:latin typeface="Calibri"/>
                <a:ea typeface="Calibri"/>
                <a:cs typeface="Calibri"/>
                <a:sym typeface="Calibri"/>
              </a:rPr>
              <a:t>Highlights				</a:t>
            </a:r>
            <a:r>
              <a:rPr lang="en-US" sz="3000" b="0" i="0" u="none" strike="noStrike" cap="none" baseline="0" dirty="0" smtClean="0">
                <a:solidFill>
                  <a:schemeClr val="dk1"/>
                </a:solidFill>
                <a:latin typeface="Calibri"/>
                <a:ea typeface="Calibri"/>
                <a:cs typeface="Calibri"/>
                <a:sym typeface="Calibri"/>
              </a:rPr>
              <a:t>		P6</a:t>
            </a:r>
            <a:endParaRPr lang="en-US" sz="3000" b="0" i="0" u="none" strike="noStrike" cap="none" baseline="0" dirty="0">
              <a:solidFill>
                <a:schemeClr val="dk1"/>
              </a:solidFill>
              <a:latin typeface="Calibri"/>
              <a:ea typeface="Calibri"/>
              <a:cs typeface="Calibri"/>
              <a:sym typeface="Calibri"/>
            </a:endParaRPr>
          </a:p>
          <a:p>
            <a:pPr marL="342900" marR="0" lvl="0" indent="-342900" algn="l" rtl="0">
              <a:spcBef>
                <a:spcPts val="600"/>
              </a:spcBef>
              <a:buClr>
                <a:schemeClr val="dk1"/>
              </a:buClr>
              <a:buSzPct val="100000"/>
              <a:buFont typeface="Arial"/>
              <a:buChar char="•"/>
            </a:pPr>
            <a:r>
              <a:rPr lang="en-US" sz="3000" b="0" i="0" u="none" strike="noStrike" cap="none" baseline="0" dirty="0">
                <a:solidFill>
                  <a:schemeClr val="dk1"/>
                </a:solidFill>
                <a:latin typeface="Calibri"/>
                <a:ea typeface="Calibri"/>
                <a:cs typeface="Calibri"/>
                <a:sym typeface="Calibri"/>
              </a:rPr>
              <a:t>Demographics				</a:t>
            </a:r>
            <a:r>
              <a:rPr lang="en-US" sz="3000" b="0" i="0" u="none" strike="noStrike" cap="none" baseline="0" dirty="0" smtClean="0">
                <a:solidFill>
                  <a:schemeClr val="dk1"/>
                </a:solidFill>
                <a:latin typeface="Calibri"/>
                <a:ea typeface="Calibri"/>
                <a:cs typeface="Calibri"/>
                <a:sym typeface="Calibri"/>
              </a:rPr>
              <a:t>	P8</a:t>
            </a:r>
            <a:endParaRPr lang="en-US" sz="3000" b="0" i="0" u="none" strike="noStrike" cap="none" baseline="0" dirty="0">
              <a:solidFill>
                <a:schemeClr val="dk1"/>
              </a:solidFill>
              <a:latin typeface="Calibri"/>
              <a:ea typeface="Calibri"/>
              <a:cs typeface="Calibri"/>
              <a:sym typeface="Calibri"/>
            </a:endParaRPr>
          </a:p>
          <a:p>
            <a:pPr marL="342900" marR="0" lvl="0" indent="-342900" algn="l" rtl="0">
              <a:spcBef>
                <a:spcPts val="600"/>
              </a:spcBef>
              <a:buClr>
                <a:schemeClr val="dk1"/>
              </a:buClr>
              <a:buSzPct val="100000"/>
              <a:buFont typeface="Arial"/>
              <a:buChar char="•"/>
            </a:pPr>
            <a:r>
              <a:rPr lang="en-US" sz="3000" b="0" i="0" u="none" strike="noStrike" cap="none" baseline="0" dirty="0">
                <a:solidFill>
                  <a:schemeClr val="dk1"/>
                </a:solidFill>
                <a:latin typeface="Calibri"/>
                <a:ea typeface="Calibri"/>
                <a:cs typeface="Calibri"/>
                <a:sym typeface="Calibri"/>
              </a:rPr>
              <a:t>Programmes of </a:t>
            </a:r>
            <a:r>
              <a:rPr lang="en-US" sz="3000" b="0" i="0" u="none" strike="noStrike" cap="none" baseline="0" dirty="0" smtClean="0">
                <a:solidFill>
                  <a:schemeClr val="dk1"/>
                </a:solidFill>
                <a:latin typeface="Calibri"/>
                <a:ea typeface="Calibri"/>
                <a:cs typeface="Calibri"/>
                <a:sym typeface="Calibri"/>
              </a:rPr>
              <a:t>Study/Next</a:t>
            </a:r>
            <a:r>
              <a:rPr lang="en-US" sz="3000" b="0" i="0" u="none" strike="noStrike" cap="none" dirty="0" smtClean="0">
                <a:solidFill>
                  <a:schemeClr val="dk1"/>
                </a:solidFill>
                <a:latin typeface="Calibri"/>
                <a:ea typeface="Calibri"/>
                <a:cs typeface="Calibri"/>
                <a:sym typeface="Calibri"/>
              </a:rPr>
              <a:t> </a:t>
            </a:r>
            <a:r>
              <a:rPr lang="en-US" sz="3000" b="0" i="0" u="none" strike="noStrike" cap="none" baseline="0" dirty="0" smtClean="0">
                <a:solidFill>
                  <a:schemeClr val="dk1"/>
                </a:solidFill>
                <a:latin typeface="Calibri"/>
                <a:ea typeface="Calibri"/>
                <a:cs typeface="Calibri"/>
                <a:sym typeface="Calibri"/>
              </a:rPr>
              <a:t>Steps</a:t>
            </a:r>
            <a:r>
              <a:rPr lang="en-US" sz="3000" b="0" i="0" u="none" strike="noStrike" cap="none" baseline="0" dirty="0">
                <a:solidFill>
                  <a:schemeClr val="dk1"/>
                </a:solidFill>
                <a:latin typeface="Calibri"/>
                <a:ea typeface="Calibri"/>
                <a:cs typeface="Calibri"/>
                <a:sym typeface="Calibri"/>
              </a:rPr>
              <a:t>	P12</a:t>
            </a:r>
          </a:p>
          <a:p>
            <a:pPr marL="342900" marR="0" lvl="0" indent="-342900" algn="l" rtl="0">
              <a:spcBef>
                <a:spcPts val="600"/>
              </a:spcBef>
              <a:buClr>
                <a:schemeClr val="dk1"/>
              </a:buClr>
              <a:buSzPct val="100000"/>
              <a:buFont typeface="Arial"/>
              <a:buChar char="•"/>
            </a:pPr>
            <a:r>
              <a:rPr lang="en-US" sz="3000" b="0" i="0" u="none" strike="noStrike" cap="none" baseline="0" dirty="0">
                <a:solidFill>
                  <a:schemeClr val="dk1"/>
                </a:solidFill>
                <a:latin typeface="Calibri"/>
                <a:ea typeface="Calibri"/>
                <a:cs typeface="Calibri"/>
                <a:sym typeface="Calibri"/>
              </a:rPr>
              <a:t>Satisfaction Ratings			</a:t>
            </a:r>
            <a:r>
              <a:rPr lang="en-US" sz="3000" b="0" i="0" u="none" strike="noStrike" cap="none" baseline="0" dirty="0" smtClean="0">
                <a:solidFill>
                  <a:schemeClr val="dk1"/>
                </a:solidFill>
                <a:latin typeface="Calibri"/>
                <a:ea typeface="Calibri"/>
                <a:cs typeface="Calibri"/>
                <a:sym typeface="Calibri"/>
              </a:rPr>
              <a:t>	P24</a:t>
            </a:r>
            <a:endParaRPr lang="en-US" sz="3000" b="0" i="0" u="none" strike="noStrike" cap="none" baseline="0" dirty="0">
              <a:solidFill>
                <a:schemeClr val="dk1"/>
              </a:solidFill>
              <a:latin typeface="Calibri"/>
              <a:ea typeface="Calibri"/>
              <a:cs typeface="Calibri"/>
              <a:sym typeface="Calibri"/>
            </a:endParaRPr>
          </a:p>
          <a:p>
            <a:pPr marL="342900" marR="0" lvl="0" indent="-342900" algn="l" rtl="0">
              <a:spcBef>
                <a:spcPts val="600"/>
              </a:spcBef>
              <a:buClr>
                <a:schemeClr val="dk1"/>
              </a:buClr>
              <a:buSzPct val="100000"/>
              <a:buFont typeface="Arial"/>
              <a:buChar char="•"/>
            </a:pPr>
            <a:r>
              <a:rPr lang="en-US" sz="3000" b="0" i="0" u="none" strike="noStrike" cap="none" baseline="0" dirty="0">
                <a:solidFill>
                  <a:schemeClr val="dk1"/>
                </a:solidFill>
                <a:latin typeface="Calibri"/>
                <a:ea typeface="Calibri"/>
                <a:cs typeface="Calibri"/>
                <a:sym typeface="Calibri"/>
              </a:rPr>
              <a:t>Verbatim Comments			</a:t>
            </a:r>
            <a:r>
              <a:rPr lang="en-US" sz="3000" b="0" i="0" u="none" strike="noStrike" cap="none" baseline="0" dirty="0" smtClean="0">
                <a:solidFill>
                  <a:schemeClr val="dk1"/>
                </a:solidFill>
                <a:latin typeface="Calibri"/>
                <a:ea typeface="Calibri"/>
                <a:cs typeface="Calibri"/>
                <a:sym typeface="Calibri"/>
              </a:rPr>
              <a:t>P35</a:t>
            </a:r>
            <a:endParaRPr lang="en-US" sz="3000" b="0" i="0" u="none" strike="noStrike" cap="none" baseline="0" dirty="0">
              <a:solidFill>
                <a:schemeClr val="dk1"/>
              </a:solidFill>
              <a:latin typeface="Calibri"/>
              <a:ea typeface="Calibri"/>
              <a:cs typeface="Calibri"/>
              <a:sym typeface="Calibri"/>
            </a:endParaRPr>
          </a:p>
          <a:p>
            <a:pPr marL="342900" marR="0" lvl="0" indent="-342900" algn="l" rtl="0">
              <a:spcBef>
                <a:spcPts val="600"/>
              </a:spcBef>
              <a:buClr>
                <a:schemeClr val="dk1"/>
              </a:buClr>
              <a:buSzPct val="100000"/>
              <a:buFont typeface="Arial"/>
              <a:buChar char="•"/>
            </a:pPr>
            <a:r>
              <a:rPr lang="en-US" sz="3000" b="0" i="0" u="none" strike="noStrike" cap="none" baseline="0" dirty="0" smtClean="0">
                <a:solidFill>
                  <a:schemeClr val="dk1"/>
                </a:solidFill>
                <a:latin typeface="Calibri"/>
                <a:ea typeface="Calibri"/>
                <a:cs typeface="Calibri"/>
                <a:sym typeface="Calibri"/>
              </a:rPr>
              <a:t>Conclusion</a:t>
            </a:r>
            <a:r>
              <a:rPr lang="en-US" sz="3000" b="0" i="0" u="none" strike="noStrike" cap="none" dirty="0" smtClean="0">
                <a:solidFill>
                  <a:schemeClr val="dk1"/>
                </a:solidFill>
                <a:latin typeface="Calibri"/>
                <a:ea typeface="Calibri"/>
                <a:cs typeface="Calibri"/>
                <a:sym typeface="Calibri"/>
              </a:rPr>
              <a:t> </a:t>
            </a:r>
            <a:r>
              <a:rPr lang="en-US" sz="3000" b="0" i="0" u="none" strike="noStrike" cap="none" baseline="0" dirty="0">
                <a:solidFill>
                  <a:schemeClr val="dk1"/>
                </a:solidFill>
                <a:latin typeface="Calibri"/>
                <a:ea typeface="Calibri"/>
                <a:cs typeface="Calibri"/>
                <a:sym typeface="Calibri"/>
              </a:rPr>
              <a:t>				</a:t>
            </a:r>
            <a:r>
              <a:rPr lang="en-US" sz="3000" b="0" i="0" u="none" strike="noStrike" cap="none" baseline="0" dirty="0" smtClean="0">
                <a:solidFill>
                  <a:schemeClr val="dk1"/>
                </a:solidFill>
                <a:latin typeface="Calibri"/>
                <a:ea typeface="Calibri"/>
                <a:cs typeface="Calibri"/>
                <a:sym typeface="Calibri"/>
              </a:rPr>
              <a:t>	P38</a:t>
            </a:r>
            <a:endParaRPr lang="en-US" sz="3000" b="0" i="0" u="none" strike="noStrike" cap="none" baseline="0" dirty="0">
              <a:solidFill>
                <a:schemeClr val="dk1"/>
              </a:solidFill>
              <a:latin typeface="Calibri"/>
              <a:ea typeface="Calibri"/>
              <a:cs typeface="Calibri"/>
              <a:sym typeface="Calibri"/>
            </a:endParaRPr>
          </a:p>
        </p:txBody>
      </p:sp>
      <p:sp>
        <p:nvSpPr>
          <p:cNvPr id="97" name="Shape 97"/>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Calibri"/>
                <a:ea typeface="Calibri"/>
                <a:cs typeface="Calibri"/>
                <a:sym typeface="Calibri"/>
              </a:rPr>
              <a:t>Annual Graduate Survey 2019</a:t>
            </a:r>
            <a:r>
              <a:rPr lang="en-US" sz="1200" dirty="0">
                <a:solidFill>
                  <a:srgbClr val="888888"/>
                </a:solidFill>
                <a:latin typeface="Calibri"/>
                <a:ea typeface="Calibri"/>
                <a:cs typeface="Calibri"/>
                <a:sym typeface="Calibri"/>
              </a:rPr>
              <a:t> </a:t>
            </a:r>
            <a:endParaRPr lang="en-US" sz="1200" b="0" i="0" u="none" strike="noStrike" cap="none" baseline="0" dirty="0" smtClean="0">
              <a:solidFill>
                <a:srgbClr val="888888"/>
              </a:solidFill>
              <a:latin typeface="Calibri"/>
              <a:ea typeface="Calibri"/>
              <a:cs typeface="Calibri"/>
              <a:sym typeface="Calibri"/>
            </a:endParaRPr>
          </a:p>
        </p:txBody>
      </p:sp>
      <p:sp>
        <p:nvSpPr>
          <p:cNvPr id="98" name="Shape 9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cxnSp>
        <p:nvCxnSpPr>
          <p:cNvPr id="99" name="Shape 99"/>
          <p:cNvCxnSpPr/>
          <p:nvPr/>
        </p:nvCxnSpPr>
        <p:spPr>
          <a:xfrm>
            <a:off x="3067050" y="2148840"/>
            <a:ext cx="3048000" cy="0"/>
          </a:xfrm>
          <a:prstGeom prst="straightConnector1">
            <a:avLst/>
          </a:prstGeom>
          <a:noFill/>
          <a:ln w="9525" cap="flat" cmpd="sng">
            <a:solidFill>
              <a:srgbClr val="4A7DBA"/>
            </a:solidFill>
            <a:prstDash val="solid"/>
            <a:round/>
            <a:headEnd type="none" w="med" len="med"/>
            <a:tailEnd type="none" w="med" len="med"/>
          </a:ln>
        </p:spPr>
      </p:cxnSp>
      <p:cxnSp>
        <p:nvCxnSpPr>
          <p:cNvPr id="100" name="Shape 100"/>
          <p:cNvCxnSpPr/>
          <p:nvPr/>
        </p:nvCxnSpPr>
        <p:spPr>
          <a:xfrm>
            <a:off x="2686050" y="2628900"/>
            <a:ext cx="3429000" cy="0"/>
          </a:xfrm>
          <a:prstGeom prst="straightConnector1">
            <a:avLst/>
          </a:prstGeom>
          <a:noFill/>
          <a:ln w="9525" cap="flat" cmpd="sng">
            <a:solidFill>
              <a:srgbClr val="4A7DBA"/>
            </a:solidFill>
            <a:prstDash val="solid"/>
            <a:round/>
            <a:headEnd type="none" w="med" len="med"/>
            <a:tailEnd type="none" w="med" len="med"/>
          </a:ln>
        </p:spPr>
      </p:cxnSp>
      <p:cxnSp>
        <p:nvCxnSpPr>
          <p:cNvPr id="101" name="Shape 101"/>
          <p:cNvCxnSpPr/>
          <p:nvPr/>
        </p:nvCxnSpPr>
        <p:spPr>
          <a:xfrm>
            <a:off x="3295650" y="3108960"/>
            <a:ext cx="2819400" cy="0"/>
          </a:xfrm>
          <a:prstGeom prst="straightConnector1">
            <a:avLst/>
          </a:prstGeom>
          <a:noFill/>
          <a:ln w="9525" cap="flat" cmpd="sng">
            <a:solidFill>
              <a:srgbClr val="4A7DBA"/>
            </a:solidFill>
            <a:prstDash val="solid"/>
            <a:round/>
            <a:headEnd type="none" w="med" len="med"/>
            <a:tailEnd type="none" w="med" len="med"/>
          </a:ln>
        </p:spPr>
      </p:cxnSp>
      <p:cxnSp>
        <p:nvCxnSpPr>
          <p:cNvPr id="102" name="Shape 102"/>
          <p:cNvCxnSpPr/>
          <p:nvPr/>
        </p:nvCxnSpPr>
        <p:spPr>
          <a:xfrm>
            <a:off x="3028950" y="5082540"/>
            <a:ext cx="3048000" cy="0"/>
          </a:xfrm>
          <a:prstGeom prst="straightConnector1">
            <a:avLst/>
          </a:prstGeom>
          <a:noFill/>
          <a:ln w="9525" cap="flat" cmpd="sng">
            <a:solidFill>
              <a:srgbClr val="4A7DBA"/>
            </a:solidFill>
            <a:prstDash val="solid"/>
            <a:round/>
            <a:headEnd type="none" w="med" len="med"/>
            <a:tailEnd type="none" w="med" len="med"/>
          </a:ln>
        </p:spPr>
      </p:cxnSp>
      <p:cxnSp>
        <p:nvCxnSpPr>
          <p:cNvPr id="104" name="Shape 104"/>
          <p:cNvCxnSpPr/>
          <p:nvPr/>
        </p:nvCxnSpPr>
        <p:spPr>
          <a:xfrm>
            <a:off x="4133851" y="4145280"/>
            <a:ext cx="1981199" cy="0"/>
          </a:xfrm>
          <a:prstGeom prst="straightConnector1">
            <a:avLst/>
          </a:prstGeom>
          <a:noFill/>
          <a:ln w="9525" cap="flat" cmpd="sng">
            <a:solidFill>
              <a:srgbClr val="4A7DBA"/>
            </a:solidFill>
            <a:prstDash val="solid"/>
            <a:round/>
            <a:headEnd type="none" w="med" len="med"/>
            <a:tailEnd type="none" w="med" len="med"/>
          </a:ln>
        </p:spPr>
      </p:cxnSp>
      <p:cxnSp>
        <p:nvCxnSpPr>
          <p:cNvPr id="105" name="Shape 105"/>
          <p:cNvCxnSpPr/>
          <p:nvPr/>
        </p:nvCxnSpPr>
        <p:spPr>
          <a:xfrm>
            <a:off x="4362450" y="4610100"/>
            <a:ext cx="1752600" cy="0"/>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432"/>
            <a:ext cx="7886700" cy="396873"/>
          </a:xfrm>
        </p:spPr>
        <p:txBody>
          <a:bodyPr>
            <a:normAutofit fontScale="90000"/>
          </a:bodyPr>
          <a:lstStyle/>
          <a:p>
            <a:r>
              <a:rPr lang="en-US" sz="3200" b="1" dirty="0">
                <a:solidFill>
                  <a:schemeClr val="dk1"/>
                </a:solidFill>
                <a:ea typeface="Times New Roman"/>
                <a:cs typeface="Times New Roman"/>
                <a:sym typeface="Times New Roman"/>
              </a:rPr>
              <a:t>Institution attending after graduation </a:t>
            </a:r>
            <a:r>
              <a:rPr lang="en-US" sz="2400" b="1" dirty="0" smtClean="0">
                <a:solidFill>
                  <a:schemeClr val="dk1"/>
                </a:solidFill>
                <a:ea typeface="Times New Roman"/>
                <a:cs typeface="Times New Roman"/>
                <a:sym typeface="Times New Roman"/>
              </a:rPr>
              <a:t>2019</a:t>
            </a:r>
            <a:r>
              <a:rPr lang="en-US" sz="3600" b="1" dirty="0" smtClean="0">
                <a:solidFill>
                  <a:schemeClr val="dk1"/>
                </a:solidFill>
                <a:ea typeface="Times New Roman"/>
                <a:cs typeface="Times New Roman"/>
                <a:sym typeface="Times New Roman"/>
              </a:rPr>
              <a:t> </a:t>
            </a:r>
            <a:r>
              <a:rPr lang="en-US" sz="1400" b="1" dirty="0">
                <a:solidFill>
                  <a:schemeClr val="dk1"/>
                </a:solidFill>
                <a:ea typeface="Times New Roman"/>
                <a:cs typeface="Times New Roman"/>
                <a:sym typeface="Times New Roman"/>
              </a:rPr>
              <a:t>(</a:t>
            </a:r>
            <a:r>
              <a:rPr lang="en-US" sz="1400" b="1" dirty="0" smtClean="0">
                <a:solidFill>
                  <a:schemeClr val="dk1"/>
                </a:solidFill>
                <a:ea typeface="Times New Roman"/>
                <a:cs typeface="Times New Roman"/>
                <a:sym typeface="Times New Roman"/>
              </a:rPr>
              <a:t>N=36)</a:t>
            </a:r>
            <a:endParaRPr lang="en-US" b="1"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20</a:t>
            </a:fld>
            <a:endParaRPr lang="en-US" sz="1200" b="0" i="0" u="none" strike="noStrike" cap="none" baseline="0">
              <a:solidFill>
                <a:srgbClr val="888888"/>
              </a:solidFill>
              <a:latin typeface="Calibri"/>
              <a:ea typeface="Calibri"/>
              <a:cs typeface="Calibri"/>
              <a:sym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1740966"/>
              </p:ext>
            </p:extLst>
          </p:nvPr>
        </p:nvGraphicFramePr>
        <p:xfrm>
          <a:off x="628650" y="662305"/>
          <a:ext cx="7886700" cy="5694046"/>
        </p:xfrm>
        <a:graphic>
          <a:graphicData uri="http://schemas.openxmlformats.org/drawingml/2006/chart">
            <c:chart xmlns:c="http://schemas.openxmlformats.org/drawingml/2006/chart" xmlns:r="http://schemas.openxmlformats.org/officeDocument/2006/relationships" r:id="rId2"/>
          </a:graphicData>
        </a:graphic>
      </p:graphicFrame>
      <p:sp>
        <p:nvSpPr>
          <p:cNvPr id="5" name="Shape 236"/>
          <p:cNvSpPr txBox="1">
            <a:spLocks noGrp="1"/>
          </p:cNvSpPr>
          <p:nvPr>
            <p:ph type="ftr" sz="quarter" idx="11"/>
          </p:nvPr>
        </p:nvSpPr>
        <p:spPr>
          <a:xfrm>
            <a:off x="3067050" y="6356351"/>
            <a:ext cx="30861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42485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432"/>
            <a:ext cx="7886700" cy="396873"/>
          </a:xfrm>
        </p:spPr>
        <p:txBody>
          <a:bodyPr>
            <a:normAutofit fontScale="90000"/>
          </a:bodyPr>
          <a:lstStyle/>
          <a:p>
            <a:r>
              <a:rPr lang="en-US" sz="3200" b="1" dirty="0">
                <a:solidFill>
                  <a:schemeClr val="dk1"/>
                </a:solidFill>
                <a:ea typeface="Times New Roman"/>
                <a:cs typeface="Times New Roman"/>
                <a:sym typeface="Times New Roman"/>
              </a:rPr>
              <a:t>Institution attending after graduation </a:t>
            </a:r>
            <a:r>
              <a:rPr lang="en-US" sz="2400" b="1" dirty="0" smtClean="0">
                <a:solidFill>
                  <a:schemeClr val="dk1"/>
                </a:solidFill>
                <a:ea typeface="Times New Roman"/>
                <a:cs typeface="Times New Roman"/>
                <a:sym typeface="Times New Roman"/>
              </a:rPr>
              <a:t>2018</a:t>
            </a:r>
            <a:r>
              <a:rPr lang="en-US" sz="3600" b="1" dirty="0" smtClean="0">
                <a:solidFill>
                  <a:schemeClr val="dk1"/>
                </a:solidFill>
                <a:ea typeface="Times New Roman"/>
                <a:cs typeface="Times New Roman"/>
                <a:sym typeface="Times New Roman"/>
              </a:rPr>
              <a:t> </a:t>
            </a:r>
            <a:r>
              <a:rPr lang="en-US" sz="1400" b="1" dirty="0">
                <a:solidFill>
                  <a:schemeClr val="dk1"/>
                </a:solidFill>
                <a:ea typeface="Times New Roman"/>
                <a:cs typeface="Times New Roman"/>
                <a:sym typeface="Times New Roman"/>
              </a:rPr>
              <a:t>(</a:t>
            </a:r>
            <a:r>
              <a:rPr lang="en-US" sz="1400" b="1" dirty="0" smtClean="0">
                <a:solidFill>
                  <a:schemeClr val="dk1"/>
                </a:solidFill>
                <a:ea typeface="Times New Roman"/>
                <a:cs typeface="Times New Roman"/>
                <a:sym typeface="Times New Roman"/>
              </a:rPr>
              <a:t>N=56)</a:t>
            </a:r>
            <a:endParaRPr lang="en-US" b="1"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21</a:t>
            </a:fld>
            <a:endParaRPr lang="en-US" sz="1200" b="0" i="0" u="none" strike="noStrike" cap="none" baseline="0">
              <a:solidFill>
                <a:srgbClr val="888888"/>
              </a:solidFill>
              <a:latin typeface="Calibri"/>
              <a:ea typeface="Calibri"/>
              <a:cs typeface="Calibri"/>
              <a:sym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9556704"/>
              </p:ext>
            </p:extLst>
          </p:nvPr>
        </p:nvGraphicFramePr>
        <p:xfrm>
          <a:off x="501041" y="662305"/>
          <a:ext cx="7886700" cy="5594351"/>
        </p:xfrm>
        <a:graphic>
          <a:graphicData uri="http://schemas.openxmlformats.org/drawingml/2006/chart">
            <c:chart xmlns:c="http://schemas.openxmlformats.org/drawingml/2006/chart" xmlns:r="http://schemas.openxmlformats.org/officeDocument/2006/relationships" r:id="rId2"/>
          </a:graphicData>
        </a:graphic>
      </p:graphicFrame>
      <p:sp>
        <p:nvSpPr>
          <p:cNvPr id="6" name="Shape 236"/>
          <p:cNvSpPr txBox="1">
            <a:spLocks noGrp="1"/>
          </p:cNvSpPr>
          <p:nvPr>
            <p:ph type="ftr" sz="quarter" idx="11"/>
          </p:nvPr>
        </p:nvSpPr>
        <p:spPr>
          <a:xfrm>
            <a:off x="3067050" y="6356351"/>
            <a:ext cx="30861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46907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293780" y="110967"/>
            <a:ext cx="8344894" cy="70865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200" b="0" i="0" u="none" strike="noStrike" cap="none" baseline="0" dirty="0">
                <a:solidFill>
                  <a:schemeClr val="dk1"/>
                </a:solidFill>
                <a:latin typeface="+mn-lt"/>
                <a:ea typeface="Times New Roman"/>
                <a:cs typeface="Times New Roman"/>
                <a:sym typeface="Times New Roman"/>
              </a:rPr>
              <a:t>Intended </a:t>
            </a:r>
            <a:r>
              <a:rPr lang="en-US" sz="4200" b="0" i="0" u="none" strike="noStrike" cap="none" baseline="0" dirty="0" smtClean="0">
                <a:solidFill>
                  <a:schemeClr val="dk1"/>
                </a:solidFill>
                <a:latin typeface="+mn-lt"/>
                <a:ea typeface="Times New Roman"/>
                <a:cs typeface="Times New Roman"/>
                <a:sym typeface="Times New Roman"/>
              </a:rPr>
              <a:t>courses </a:t>
            </a:r>
            <a:r>
              <a:rPr lang="en-US" sz="4200" b="0" i="0" u="none" strike="noStrike" cap="none" baseline="0" dirty="0">
                <a:solidFill>
                  <a:schemeClr val="dk1"/>
                </a:solidFill>
                <a:latin typeface="+mn-lt"/>
                <a:ea typeface="Times New Roman"/>
                <a:cs typeface="Times New Roman"/>
                <a:sym typeface="Times New Roman"/>
              </a:rPr>
              <a:t>of study </a:t>
            </a:r>
            <a:r>
              <a:rPr lang="en-US" sz="4200" b="0" i="0" u="none" strike="noStrike" cap="none" baseline="0" dirty="0" smtClean="0">
                <a:solidFill>
                  <a:schemeClr val="dk1"/>
                </a:solidFill>
                <a:latin typeface="+mn-lt"/>
                <a:ea typeface="Times New Roman"/>
                <a:cs typeface="Times New Roman"/>
                <a:sym typeface="Times New Roman"/>
              </a:rPr>
              <a:t>2019 </a:t>
            </a:r>
            <a:r>
              <a:rPr lang="en-US" sz="2400" b="0" i="0" u="none" strike="noStrike" cap="none" baseline="0" dirty="0" smtClean="0">
                <a:solidFill>
                  <a:schemeClr val="dk1"/>
                </a:solidFill>
                <a:latin typeface="+mn-lt"/>
                <a:sym typeface="Calibri"/>
              </a:rPr>
              <a:t>(N=44)</a:t>
            </a:r>
            <a:endParaRPr lang="en-US" sz="2400" b="0" i="0" u="none" strike="noStrike" cap="none" baseline="0" dirty="0">
              <a:solidFill>
                <a:schemeClr val="dk1"/>
              </a:solidFill>
              <a:latin typeface="+mn-lt"/>
              <a:sym typeface="Calibri"/>
            </a:endParaRPr>
          </a:p>
        </p:txBody>
      </p:sp>
      <p:sp>
        <p:nvSpPr>
          <p:cNvPr id="254" name="Shape 254"/>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a:p>
            <a:pPr marL="0" marR="0" lvl="0" indent="0" algn="ctr" rtl="0">
              <a:spcBef>
                <a:spcPts val="0"/>
              </a:spcBef>
              <a:buSzPct val="25000"/>
              <a:buNone/>
            </a:pPr>
            <a:endParaRPr lang="en-US" sz="1200" b="0" i="0" u="none" strike="noStrike" cap="none" baseline="0" dirty="0" smtClean="0">
              <a:solidFill>
                <a:srgbClr val="888888"/>
              </a:solidFill>
              <a:latin typeface="Calibri"/>
              <a:ea typeface="Calibri"/>
              <a:cs typeface="Calibri"/>
              <a:sym typeface="Calibri"/>
            </a:endParaRPr>
          </a:p>
        </p:txBody>
      </p:sp>
      <p:sp>
        <p:nvSpPr>
          <p:cNvPr id="255" name="Shape 25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22</a:t>
            </a:fld>
            <a:endParaRPr lang="en-US" sz="1200" b="0" i="0" u="none" strike="noStrike" cap="none" baseline="0" dirty="0">
              <a:solidFill>
                <a:srgbClr val="888888"/>
              </a:solidFill>
              <a:latin typeface="Calibri"/>
              <a:ea typeface="Calibri"/>
              <a:cs typeface="Calibri"/>
              <a:sym typeface="Calibri"/>
            </a:endParaRPr>
          </a:p>
        </p:txBody>
      </p:sp>
      <p:sp>
        <p:nvSpPr>
          <p:cNvPr id="9" name="Shape 244"/>
          <p:cNvSpPr txBox="1">
            <a:spLocks noGrp="1"/>
          </p:cNvSpPr>
          <p:nvPr>
            <p:ph idx="1"/>
          </p:nvPr>
        </p:nvSpPr>
        <p:spPr>
          <a:xfrm>
            <a:off x="709863" y="5942649"/>
            <a:ext cx="8229600" cy="596264"/>
          </a:xfrm>
          <a:prstGeom prst="rect">
            <a:avLst/>
          </a:prstGeom>
          <a:noFill/>
          <a:ln>
            <a:noFill/>
          </a:ln>
        </p:spPr>
        <p:txBody>
          <a:bodyPr lIns="91425" tIns="45700" rIns="91425" bIns="45700" anchor="t" anchorCtr="0">
            <a:noAutofit/>
          </a:bodyPr>
          <a:lstStyle/>
          <a:p>
            <a:pPr marL="0" lvl="0" indent="0" algn="just">
              <a:spcBef>
                <a:spcPts val="0"/>
              </a:spcBef>
              <a:buClr>
                <a:schemeClr val="dk1"/>
              </a:buClr>
              <a:buSzPct val="25000"/>
              <a:buNone/>
            </a:pPr>
            <a:r>
              <a:rPr lang="en-US" sz="1400" b="0" i="0" u="none" strike="noStrike" cap="none" baseline="0" dirty="0" smtClean="0">
                <a:sym typeface="Calibri"/>
              </a:rPr>
              <a:t>Finance, Business</a:t>
            </a:r>
            <a:r>
              <a:rPr lang="en-US" sz="1400" b="0" i="0" u="none" strike="noStrike" cap="none" dirty="0" smtClean="0">
                <a:sym typeface="Calibri"/>
              </a:rPr>
              <a:t> Administration/Management and Accounting</a:t>
            </a:r>
            <a:r>
              <a:rPr lang="en-US" sz="1400" b="0" i="0" u="none" strike="noStrike" cap="none" baseline="0" dirty="0" smtClean="0">
                <a:sym typeface="Calibri"/>
              </a:rPr>
              <a:t> (9%), topped the list…</a:t>
            </a:r>
            <a:r>
              <a:rPr lang="en-US" sz="1400" b="0" i="0" u="none" strike="noStrike" cap="none" dirty="0" smtClean="0">
                <a:sym typeface="Calibri"/>
              </a:rPr>
              <a:t>. </a:t>
            </a:r>
            <a:r>
              <a:rPr lang="en-US" sz="1200" b="0" i="1" u="none" strike="noStrike" cap="none" dirty="0" smtClean="0">
                <a:sym typeface="Calibri"/>
              </a:rPr>
              <a:t>(Note: </a:t>
            </a:r>
            <a:r>
              <a:rPr lang="en-US" sz="1200" i="1" dirty="0" smtClean="0">
                <a:sym typeface="Calibri"/>
              </a:rPr>
              <a:t>The total exceeds 100% due to multiple responses. The total of 44 will include courses explored in Bermuda.)</a:t>
            </a:r>
            <a:endParaRPr lang="en-US" sz="1200" b="0" i="1" u="none" strike="noStrike" cap="none" baseline="0" dirty="0">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1952756381"/>
              </p:ext>
            </p:extLst>
          </p:nvPr>
        </p:nvGraphicFramePr>
        <p:xfrm>
          <a:off x="998621" y="707231"/>
          <a:ext cx="6990347" cy="5235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629698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41906" y="167641"/>
            <a:ext cx="8344894" cy="70865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Intended </a:t>
            </a:r>
            <a:r>
              <a:rPr lang="en-US" sz="4400" b="0" i="0" u="none" strike="noStrike" cap="none" baseline="0" dirty="0" smtClean="0">
                <a:solidFill>
                  <a:schemeClr val="dk1"/>
                </a:solidFill>
                <a:latin typeface="+mn-lt"/>
                <a:ea typeface="Times New Roman"/>
                <a:cs typeface="Times New Roman"/>
                <a:sym typeface="Times New Roman"/>
              </a:rPr>
              <a:t>courses </a:t>
            </a:r>
            <a:r>
              <a:rPr lang="en-US" sz="4400" b="0" i="0" u="none" strike="noStrike" cap="none" baseline="0" dirty="0">
                <a:solidFill>
                  <a:schemeClr val="dk1"/>
                </a:solidFill>
                <a:latin typeface="+mn-lt"/>
                <a:ea typeface="Times New Roman"/>
                <a:cs typeface="Times New Roman"/>
                <a:sym typeface="Times New Roman"/>
              </a:rPr>
              <a:t>of study </a:t>
            </a:r>
            <a:r>
              <a:rPr lang="en-US" sz="4400" b="0" i="0" u="none" strike="noStrike" cap="none" baseline="0" dirty="0" smtClean="0">
                <a:solidFill>
                  <a:schemeClr val="dk1"/>
                </a:solidFill>
                <a:latin typeface="+mn-lt"/>
                <a:ea typeface="Times New Roman"/>
                <a:cs typeface="Times New Roman"/>
                <a:sym typeface="Times New Roman"/>
              </a:rPr>
              <a:t>2018 </a:t>
            </a:r>
            <a:r>
              <a:rPr lang="en-US" sz="2400" b="0" i="0" u="none" strike="noStrike" cap="none" baseline="0" dirty="0" smtClean="0">
                <a:solidFill>
                  <a:schemeClr val="dk1"/>
                </a:solidFill>
                <a:latin typeface="+mn-lt"/>
                <a:sym typeface="Calibri"/>
              </a:rPr>
              <a:t>(N=72)</a:t>
            </a:r>
            <a:endParaRPr lang="en-US" sz="2400" b="0" i="0" u="none" strike="noStrike" cap="none" baseline="0" dirty="0">
              <a:solidFill>
                <a:schemeClr val="dk1"/>
              </a:solidFill>
              <a:latin typeface="+mn-lt"/>
              <a:sym typeface="Calibri"/>
            </a:endParaRPr>
          </a:p>
        </p:txBody>
      </p:sp>
      <p:sp>
        <p:nvSpPr>
          <p:cNvPr id="254" name="Shape 254"/>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p:txBody>
      </p:sp>
      <p:sp>
        <p:nvSpPr>
          <p:cNvPr id="255" name="Shape 25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23</a:t>
            </a:fld>
            <a:endParaRPr lang="en-US" sz="1200" b="0" i="0" u="none" strike="noStrike" cap="none" baseline="0" dirty="0">
              <a:solidFill>
                <a:srgbClr val="888888"/>
              </a:solidFill>
              <a:latin typeface="Calibri"/>
              <a:ea typeface="Calibri"/>
              <a:cs typeface="Calibri"/>
              <a:sym typeface="Calibri"/>
            </a:endParaRPr>
          </a:p>
        </p:txBody>
      </p:sp>
      <p:sp>
        <p:nvSpPr>
          <p:cNvPr id="9" name="Shape 244"/>
          <p:cNvSpPr txBox="1">
            <a:spLocks noGrp="1"/>
          </p:cNvSpPr>
          <p:nvPr>
            <p:ph idx="1"/>
          </p:nvPr>
        </p:nvSpPr>
        <p:spPr>
          <a:xfrm>
            <a:off x="685800" y="5819775"/>
            <a:ext cx="8229600" cy="596264"/>
          </a:xfrm>
          <a:prstGeom prst="rect">
            <a:avLst/>
          </a:prstGeom>
          <a:noFill/>
          <a:ln>
            <a:noFill/>
          </a:ln>
        </p:spPr>
        <p:txBody>
          <a:bodyPr lIns="91425" tIns="45700" rIns="91425" bIns="45700" anchor="t" anchorCtr="0">
            <a:noAutofit/>
          </a:bodyPr>
          <a:lstStyle/>
          <a:p>
            <a:pPr marL="0" lvl="0" indent="0" algn="just">
              <a:spcBef>
                <a:spcPts val="0"/>
              </a:spcBef>
              <a:buClr>
                <a:schemeClr val="dk1"/>
              </a:buClr>
              <a:buSzPct val="25000"/>
              <a:buNone/>
            </a:pPr>
            <a:r>
              <a:rPr lang="en-US" sz="1400" b="0" i="0" u="none" strike="noStrike" cap="none" baseline="0" dirty="0" smtClean="0">
                <a:sym typeface="Calibri"/>
              </a:rPr>
              <a:t>Business (18%), Information</a:t>
            </a:r>
            <a:r>
              <a:rPr lang="en-US" sz="1400" b="0" i="0" u="none" strike="noStrike" cap="none" dirty="0" smtClean="0">
                <a:sym typeface="Calibri"/>
              </a:rPr>
              <a:t> Technology (15%) and Accounting and Finance (10%) topped the areas of study for 2018 graduates. </a:t>
            </a:r>
            <a:r>
              <a:rPr lang="en-US" sz="1200" b="0" i="1" u="none" strike="noStrike" cap="none" dirty="0" smtClean="0">
                <a:sym typeface="Calibri"/>
              </a:rPr>
              <a:t>(Note: some students who had not made up their minds provided two areas of study.)</a:t>
            </a:r>
            <a:endParaRPr lang="en-US" sz="1200" b="0" i="1" u="none" strike="noStrike" cap="none" baseline="0" dirty="0">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46972612"/>
              </p:ext>
            </p:extLst>
          </p:nvPr>
        </p:nvGraphicFramePr>
        <p:xfrm>
          <a:off x="563671" y="795337"/>
          <a:ext cx="7277621" cy="5024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1981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Times New Roman"/>
              <a:buNone/>
            </a:pPr>
            <a:r>
              <a:rPr lang="en-US" sz="7200" b="0" i="0" u="none" strike="noStrike" cap="none" baseline="0" dirty="0">
                <a:solidFill>
                  <a:srgbClr val="FF0000"/>
                </a:solidFill>
                <a:latin typeface="+mn-lt"/>
                <a:ea typeface="Times New Roman"/>
                <a:cs typeface="Times New Roman"/>
                <a:sym typeface="Times New Roman"/>
              </a:rPr>
              <a:t>Satisfaction Ratings</a:t>
            </a:r>
          </a:p>
        </p:txBody>
      </p:sp>
      <p:sp>
        <p:nvSpPr>
          <p:cNvPr id="280" name="Shape 280"/>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281" name="Shape 28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24</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none" strike="noStrike" cap="none" baseline="0" dirty="0">
                <a:solidFill>
                  <a:schemeClr val="dk1"/>
                </a:solidFill>
                <a:latin typeface="+mn-lt"/>
                <a:ea typeface="Times New Roman"/>
                <a:cs typeface="Times New Roman"/>
                <a:sym typeface="Times New Roman"/>
              </a:rPr>
              <a:t>Programme-related, percent satisfied</a:t>
            </a:r>
          </a:p>
        </p:txBody>
      </p:sp>
      <p:sp>
        <p:nvSpPr>
          <p:cNvPr id="287" name="Shape 287"/>
          <p:cNvSpPr txBox="1">
            <a:spLocks noGrp="1"/>
          </p:cNvSpPr>
          <p:nvPr>
            <p:ph idx="1"/>
          </p:nvPr>
        </p:nvSpPr>
        <p:spPr>
          <a:xfrm>
            <a:off x="685800" y="5798819"/>
            <a:ext cx="8001000" cy="498613"/>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Arial"/>
              <a:buNone/>
            </a:pPr>
            <a:r>
              <a:rPr lang="en-US" sz="1300" dirty="0" smtClean="0">
                <a:latin typeface="Calibri"/>
                <a:ea typeface="Calibri"/>
                <a:cs typeface="Calibri"/>
                <a:sym typeface="Calibri"/>
              </a:rPr>
              <a:t>All ratings in this section increased in 2019, </a:t>
            </a:r>
            <a:r>
              <a:rPr lang="en-US" sz="1400" dirty="0" smtClean="0">
                <a:latin typeface="Calibri"/>
                <a:ea typeface="Calibri"/>
                <a:cs typeface="Calibri"/>
                <a:sym typeface="Calibri"/>
              </a:rPr>
              <a:t>with</a:t>
            </a:r>
            <a:r>
              <a:rPr lang="en-US" sz="1300" dirty="0" smtClean="0">
                <a:latin typeface="Calibri"/>
                <a:ea typeface="Calibri"/>
                <a:cs typeface="Calibri"/>
                <a:sym typeface="Calibri"/>
              </a:rPr>
              <a:t> some by double-digits</a:t>
            </a:r>
            <a:r>
              <a:rPr lang="en-US" sz="1300" b="0" i="0" u="none" strike="noStrike" cap="none" dirty="0" smtClean="0">
                <a:latin typeface="Calibri"/>
                <a:ea typeface="Calibri"/>
                <a:cs typeface="Calibri"/>
                <a:sym typeface="Calibri"/>
              </a:rPr>
              <a:t>.  The highest-rated attribute was Access to Faculty at 88.8%, up from 77.8% in 2018.</a:t>
            </a:r>
            <a:endParaRPr lang="en-US" sz="1300" b="0" i="0" u="none" strike="noStrike" cap="none" baseline="0" dirty="0">
              <a:latin typeface="Calibri"/>
              <a:ea typeface="Calibri"/>
              <a:cs typeface="Calibri"/>
              <a:sym typeface="Calibri"/>
            </a:endParaRPr>
          </a:p>
        </p:txBody>
      </p:sp>
      <p:sp>
        <p:nvSpPr>
          <p:cNvPr id="288" name="Shape 288"/>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a:p>
            <a:pPr marL="0" marR="0" lvl="0" indent="0" algn="ctr" rtl="0">
              <a:spcBef>
                <a:spcPts val="0"/>
              </a:spcBef>
              <a:buSzPct val="25000"/>
              <a:buNone/>
            </a:pPr>
            <a:endParaRPr lang="en-US" sz="1200" b="0" i="0" u="none" strike="noStrike" cap="none" baseline="0" dirty="0">
              <a:solidFill>
                <a:srgbClr val="888888"/>
              </a:solidFill>
              <a:latin typeface="Calibri"/>
              <a:ea typeface="Calibri"/>
              <a:cs typeface="Calibri"/>
              <a:sym typeface="Calibri"/>
            </a:endParaRPr>
          </a:p>
        </p:txBody>
      </p:sp>
      <p:sp>
        <p:nvSpPr>
          <p:cNvPr id="289" name="Shape 28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25</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87208543"/>
              </p:ext>
            </p:extLst>
          </p:nvPr>
        </p:nvGraphicFramePr>
        <p:xfrm>
          <a:off x="771277" y="1137037"/>
          <a:ext cx="7434469" cy="43573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600" b="0" i="0" u="none" strike="noStrike" cap="none" baseline="0" dirty="0" smtClean="0">
                <a:solidFill>
                  <a:schemeClr val="dk1"/>
                </a:solidFill>
                <a:latin typeface="+mn-lt"/>
                <a:ea typeface="Times New Roman"/>
                <a:cs typeface="Times New Roman"/>
                <a:sym typeface="Times New Roman"/>
              </a:rPr>
              <a:t>Acade</a:t>
            </a:r>
            <a:r>
              <a:rPr lang="en-US" sz="3600" dirty="0" smtClean="0">
                <a:latin typeface="+mn-lt"/>
                <a:ea typeface="Times New Roman"/>
                <a:cs typeface="Times New Roman"/>
                <a:sym typeface="Times New Roman"/>
              </a:rPr>
              <a:t>mic Policies/Procedures</a:t>
            </a:r>
            <a:r>
              <a:rPr lang="en-US" sz="3600" b="0" i="0" u="none" strike="noStrike" cap="none" baseline="0" dirty="0" smtClean="0">
                <a:solidFill>
                  <a:schemeClr val="dk1"/>
                </a:solidFill>
                <a:latin typeface="+mn-lt"/>
                <a:ea typeface="Times New Roman"/>
                <a:cs typeface="Times New Roman"/>
                <a:sym typeface="Times New Roman"/>
              </a:rPr>
              <a:t>, </a:t>
            </a:r>
            <a:br>
              <a:rPr lang="en-US" sz="3600" b="0" i="0" u="none" strike="noStrike" cap="none" baseline="0" dirty="0" smtClean="0">
                <a:solidFill>
                  <a:schemeClr val="dk1"/>
                </a:solidFill>
                <a:latin typeface="+mn-lt"/>
                <a:ea typeface="Times New Roman"/>
                <a:cs typeface="Times New Roman"/>
                <a:sym typeface="Times New Roman"/>
              </a:rPr>
            </a:br>
            <a:r>
              <a:rPr lang="en-US" sz="3600" b="0" i="0" u="none" strike="noStrike" cap="none" baseline="0" dirty="0" smtClean="0">
                <a:solidFill>
                  <a:schemeClr val="dk1"/>
                </a:solidFill>
                <a:latin typeface="+mn-lt"/>
                <a:ea typeface="Times New Roman"/>
                <a:cs typeface="Times New Roman"/>
                <a:sym typeface="Times New Roman"/>
              </a:rPr>
              <a:t>percent </a:t>
            </a:r>
            <a:r>
              <a:rPr lang="en-US" sz="3600" b="0" i="0" u="none" strike="noStrike" cap="none" baseline="0" dirty="0">
                <a:solidFill>
                  <a:schemeClr val="dk1"/>
                </a:solidFill>
                <a:latin typeface="+mn-lt"/>
                <a:ea typeface="Times New Roman"/>
                <a:cs typeface="Times New Roman"/>
                <a:sym typeface="Times New Roman"/>
              </a:rPr>
              <a:t>satisfied</a:t>
            </a:r>
          </a:p>
        </p:txBody>
      </p:sp>
      <p:sp>
        <p:nvSpPr>
          <p:cNvPr id="296" name="Shape 296"/>
          <p:cNvSpPr txBox="1">
            <a:spLocks noGrp="1"/>
          </p:cNvSpPr>
          <p:nvPr>
            <p:ph idx="1"/>
          </p:nvPr>
        </p:nvSpPr>
        <p:spPr>
          <a:xfrm>
            <a:off x="401539" y="5648009"/>
            <a:ext cx="8229600" cy="792162"/>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chemeClr val="dk1"/>
              </a:buClr>
              <a:buSzPct val="25000"/>
              <a:buFont typeface="Arial"/>
              <a:buNone/>
            </a:pPr>
            <a:r>
              <a:rPr lang="en-US" sz="1500" dirty="0" smtClean="0">
                <a:latin typeface="Calibri"/>
                <a:ea typeface="Calibri"/>
                <a:cs typeface="Calibri"/>
                <a:sym typeface="Calibri"/>
              </a:rPr>
              <a:t>All ratings for academic policies and procedures increased, and in most cases, significantly in 2019. Topping the list was Academic Regulations at 84.3% which also had the highest percentage increase (20.4%). In addition, the Registration process is at its highest level in 5 years (80.6%).</a:t>
            </a:r>
            <a:endParaRPr lang="en-US" sz="1500" b="0" i="0" u="none" strike="noStrike" cap="none" baseline="0" dirty="0">
              <a:latin typeface="Calibri"/>
              <a:ea typeface="Calibri"/>
              <a:cs typeface="Calibri"/>
              <a:sym typeface="Calibri"/>
            </a:endParaRPr>
          </a:p>
        </p:txBody>
      </p:sp>
      <p:sp>
        <p:nvSpPr>
          <p:cNvPr id="297" name="Shape 297"/>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a:p>
            <a:pPr marL="0" marR="0" lvl="0" indent="0" algn="ctr" rtl="0">
              <a:spcBef>
                <a:spcPts val="0"/>
              </a:spcBef>
              <a:buSzPct val="25000"/>
              <a:buNone/>
            </a:pPr>
            <a:endParaRPr lang="en-US" sz="1200" b="0" i="0" u="none" strike="noStrike" cap="none" baseline="0" dirty="0">
              <a:solidFill>
                <a:srgbClr val="888888"/>
              </a:solidFill>
              <a:latin typeface="Calibri"/>
              <a:ea typeface="Calibri"/>
              <a:cs typeface="Calibri"/>
              <a:sym typeface="Calibri"/>
            </a:endParaRPr>
          </a:p>
        </p:txBody>
      </p:sp>
      <p:sp>
        <p:nvSpPr>
          <p:cNvPr id="298" name="Shape 29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26</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9" name="Chart 8"/>
          <p:cNvGraphicFramePr>
            <a:graphicFrameLocks/>
          </p:cNvGraphicFramePr>
          <p:nvPr>
            <p:extLst>
              <p:ext uri="{D42A27DB-BD31-4B8C-83A1-F6EECF244321}">
                <p14:modId xmlns:p14="http://schemas.microsoft.com/office/powerpoint/2010/main" val="876370084"/>
              </p:ext>
            </p:extLst>
          </p:nvPr>
        </p:nvGraphicFramePr>
        <p:xfrm>
          <a:off x="795129" y="1518699"/>
          <a:ext cx="7442421" cy="39358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163720"/>
            <a:ext cx="8229600" cy="6758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College services, percent satisfied</a:t>
            </a:r>
          </a:p>
        </p:txBody>
      </p:sp>
      <p:sp>
        <p:nvSpPr>
          <p:cNvPr id="305" name="Shape 305"/>
          <p:cNvSpPr txBox="1">
            <a:spLocks noGrp="1"/>
          </p:cNvSpPr>
          <p:nvPr>
            <p:ph idx="1"/>
          </p:nvPr>
        </p:nvSpPr>
        <p:spPr>
          <a:xfrm>
            <a:off x="685800" y="5547360"/>
            <a:ext cx="8115300" cy="868680"/>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chemeClr val="dk1"/>
              </a:buClr>
              <a:buSzPct val="25000"/>
              <a:buFont typeface="Arial"/>
              <a:buNone/>
            </a:pPr>
            <a:r>
              <a:rPr lang="en-US" sz="1500" b="0" i="0" u="none" strike="noStrike" cap="none" dirty="0" smtClean="0">
                <a:latin typeface="Calibri"/>
                <a:ea typeface="Calibri"/>
                <a:cs typeface="Calibri"/>
                <a:sym typeface="Calibri"/>
              </a:rPr>
              <a:t>After declines for College Services in 2018, ratings increased in 2019. </a:t>
            </a:r>
            <a:r>
              <a:rPr lang="en-US" sz="1500" dirty="0" smtClean="0">
                <a:latin typeface="Calibri"/>
                <a:ea typeface="Calibri"/>
                <a:cs typeface="Calibri"/>
                <a:sym typeface="Calibri"/>
              </a:rPr>
              <a:t>T</a:t>
            </a:r>
            <a:r>
              <a:rPr lang="en-US" sz="1500" b="0" i="0" u="none" strike="noStrike" cap="none" dirty="0" smtClean="0">
                <a:latin typeface="Calibri"/>
                <a:ea typeface="Calibri"/>
                <a:cs typeface="Calibri"/>
                <a:sym typeface="Calibri"/>
              </a:rPr>
              <a:t>he Bookstore topped the list at 84.9% followed by Moodle at 80.2%. After substantially declining in 2018, the Helpdesk rebounded to 73.6%.</a:t>
            </a:r>
            <a:endParaRPr lang="en-US" sz="1500" b="0" i="0" u="none" strike="noStrike" cap="none" baseline="0" dirty="0">
              <a:latin typeface="Calibri"/>
              <a:ea typeface="Calibri"/>
              <a:cs typeface="Calibri"/>
              <a:sym typeface="Calibri"/>
            </a:endParaRPr>
          </a:p>
        </p:txBody>
      </p:sp>
      <p:sp>
        <p:nvSpPr>
          <p:cNvPr id="306" name="Shape 306"/>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307" name="Shape 307"/>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27</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2279950496"/>
              </p:ext>
            </p:extLst>
          </p:nvPr>
        </p:nvGraphicFramePr>
        <p:xfrm>
          <a:off x="894522" y="839578"/>
          <a:ext cx="7354956" cy="45799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72440" y="137477"/>
            <a:ext cx="8229600" cy="75342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College services ratings, continued</a:t>
            </a:r>
          </a:p>
        </p:txBody>
      </p:sp>
      <p:sp>
        <p:nvSpPr>
          <p:cNvPr id="314" name="Shape 314"/>
          <p:cNvSpPr txBox="1">
            <a:spLocks noGrp="1"/>
          </p:cNvSpPr>
          <p:nvPr>
            <p:ph idx="1"/>
          </p:nvPr>
        </p:nvSpPr>
        <p:spPr>
          <a:xfrm>
            <a:off x="685800" y="5966460"/>
            <a:ext cx="8229600" cy="389891"/>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chemeClr val="dk1"/>
              </a:buClr>
              <a:buSzPct val="25000"/>
              <a:buFont typeface="Arial"/>
              <a:buNone/>
            </a:pPr>
            <a:r>
              <a:rPr lang="en-US" sz="1480" b="0" i="0" u="none" strike="noStrike" cap="none" dirty="0" smtClean="0">
                <a:latin typeface="Calibri"/>
                <a:ea typeface="Calibri"/>
                <a:cs typeface="Calibri"/>
                <a:sym typeface="Calibri"/>
              </a:rPr>
              <a:t>The next tier of ratings also increased, and one, the Library, had a double-digit increase (12.3%).</a:t>
            </a:r>
            <a:endParaRPr lang="en-US" sz="1480" b="0" i="0" u="none" strike="noStrike" cap="none" baseline="0" dirty="0">
              <a:latin typeface="Calibri"/>
              <a:ea typeface="Calibri"/>
              <a:cs typeface="Calibri"/>
              <a:sym typeface="Calibri"/>
            </a:endParaRPr>
          </a:p>
        </p:txBody>
      </p:sp>
      <p:sp>
        <p:nvSpPr>
          <p:cNvPr id="315" name="Shape 315"/>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p:txBody>
      </p:sp>
      <p:sp>
        <p:nvSpPr>
          <p:cNvPr id="316" name="Shape 316"/>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28</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1376685854"/>
              </p:ext>
            </p:extLst>
          </p:nvPr>
        </p:nvGraphicFramePr>
        <p:xfrm>
          <a:off x="685800" y="890904"/>
          <a:ext cx="7829550" cy="4900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72440" y="137477"/>
            <a:ext cx="8229600" cy="75342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College services ratings, continued</a:t>
            </a:r>
          </a:p>
        </p:txBody>
      </p:sp>
      <p:sp>
        <p:nvSpPr>
          <p:cNvPr id="314" name="Shape 314"/>
          <p:cNvSpPr txBox="1">
            <a:spLocks noGrp="1"/>
          </p:cNvSpPr>
          <p:nvPr>
            <p:ph idx="1"/>
          </p:nvPr>
        </p:nvSpPr>
        <p:spPr>
          <a:xfrm>
            <a:off x="685800" y="5562600"/>
            <a:ext cx="8229600" cy="703028"/>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chemeClr val="dk1"/>
              </a:buClr>
              <a:buSzPct val="25000"/>
              <a:buFont typeface="Arial"/>
              <a:buNone/>
            </a:pPr>
            <a:r>
              <a:rPr lang="en-US" sz="1480" b="0" i="0" u="none" strike="noStrike" cap="none" baseline="0" dirty="0" smtClean="0">
                <a:latin typeface="Calibri"/>
                <a:ea typeface="Calibri"/>
                <a:cs typeface="Calibri"/>
                <a:sym typeface="Calibri"/>
              </a:rPr>
              <a:t>Service</a:t>
            </a:r>
            <a:r>
              <a:rPr lang="en-US" sz="1480" b="0" i="0" u="none" strike="noStrike" cap="none" dirty="0" smtClean="0">
                <a:latin typeface="Calibri"/>
                <a:ea typeface="Calibri"/>
                <a:cs typeface="Calibri"/>
                <a:sym typeface="Calibri"/>
              </a:rPr>
              <a:t> ratings</a:t>
            </a:r>
            <a:r>
              <a:rPr lang="en-US" sz="1480" b="0" i="0" u="none" strike="noStrike" cap="none" baseline="0" dirty="0" smtClean="0">
                <a:latin typeface="Calibri"/>
                <a:ea typeface="Calibri"/>
                <a:cs typeface="Calibri"/>
                <a:sym typeface="Calibri"/>
              </a:rPr>
              <a:t> in this tier increased and now are above the 50% level</a:t>
            </a:r>
            <a:r>
              <a:rPr lang="en-US" sz="1480" b="0" i="0" u="none" strike="noStrike" cap="none" dirty="0" smtClean="0">
                <a:latin typeface="Calibri"/>
                <a:ea typeface="Calibri"/>
                <a:cs typeface="Calibri"/>
                <a:sym typeface="Calibri"/>
              </a:rPr>
              <a:t> again.</a:t>
            </a:r>
            <a:endParaRPr lang="en-US" sz="1480" dirty="0" smtClean="0">
              <a:latin typeface="Calibri"/>
              <a:ea typeface="Calibri"/>
              <a:cs typeface="Calibri"/>
              <a:sym typeface="Calibri"/>
            </a:endParaRPr>
          </a:p>
        </p:txBody>
      </p:sp>
      <p:sp>
        <p:nvSpPr>
          <p:cNvPr id="315" name="Shape 315"/>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316" name="Shape 316"/>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29</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3329756650"/>
              </p:ext>
            </p:extLst>
          </p:nvPr>
        </p:nvGraphicFramePr>
        <p:xfrm>
          <a:off x="472440" y="981627"/>
          <a:ext cx="7932524" cy="4366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3349517"/>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81000" y="1752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9600" b="0" i="0" u="none" strike="noStrike" cap="none" baseline="0" dirty="0">
                <a:solidFill>
                  <a:srgbClr val="FF0000"/>
                </a:solidFill>
                <a:latin typeface="Calibri"/>
                <a:ea typeface="Calibri"/>
                <a:cs typeface="Calibri"/>
                <a:sym typeface="Calibri"/>
              </a:rPr>
              <a:t>Introduction</a:t>
            </a:r>
          </a:p>
        </p:txBody>
      </p:sp>
      <p:sp>
        <p:nvSpPr>
          <p:cNvPr id="111" name="Shape 111"/>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12" name="Shape 11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85248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College facilities, percent satisfied</a:t>
            </a:r>
          </a:p>
        </p:txBody>
      </p:sp>
      <p:sp>
        <p:nvSpPr>
          <p:cNvPr id="323" name="Shape 323"/>
          <p:cNvSpPr txBox="1">
            <a:spLocks noGrp="1"/>
          </p:cNvSpPr>
          <p:nvPr>
            <p:ph idx="1"/>
          </p:nvPr>
        </p:nvSpPr>
        <p:spPr>
          <a:xfrm>
            <a:off x="579120" y="5699760"/>
            <a:ext cx="7753350" cy="731520"/>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chemeClr val="dk1"/>
              </a:buClr>
              <a:buSzPct val="25000"/>
              <a:buFont typeface="Arial"/>
              <a:buNone/>
            </a:pPr>
            <a:r>
              <a:rPr lang="en-US" sz="1400" b="0" i="0" u="none" strike="noStrike" cap="none" baseline="0" dirty="0" smtClean="0">
                <a:latin typeface="Calibri"/>
                <a:ea typeface="Calibri"/>
                <a:cs typeface="Calibri"/>
                <a:sym typeface="Calibri"/>
              </a:rPr>
              <a:t>Ratings for</a:t>
            </a:r>
            <a:r>
              <a:rPr lang="en-US" sz="1400" b="0" i="0" u="none" strike="noStrike" cap="none" dirty="0" smtClean="0">
                <a:latin typeface="Calibri"/>
                <a:ea typeface="Calibri"/>
                <a:cs typeface="Calibri"/>
                <a:sym typeface="Calibri"/>
              </a:rPr>
              <a:t> College facilities were </a:t>
            </a:r>
            <a:r>
              <a:rPr lang="en-US" sz="1400" dirty="0" smtClean="0">
                <a:latin typeface="Calibri"/>
                <a:ea typeface="Calibri"/>
                <a:cs typeface="Calibri"/>
                <a:sym typeface="Calibri"/>
              </a:rPr>
              <a:t>up significantly with the exception of the Science laboratories whose rating </a:t>
            </a:r>
            <a:r>
              <a:rPr lang="en-US" sz="1400" smtClean="0">
                <a:latin typeface="Calibri"/>
                <a:ea typeface="Calibri"/>
                <a:cs typeface="Calibri"/>
                <a:sym typeface="Calibri"/>
              </a:rPr>
              <a:t>was marginally down.</a:t>
            </a:r>
            <a:endParaRPr lang="en-US" sz="1400" b="0" i="0" u="none" strike="noStrike" cap="none" baseline="0" dirty="0">
              <a:latin typeface="Calibri"/>
              <a:ea typeface="Calibri"/>
              <a:cs typeface="Calibri"/>
              <a:sym typeface="Calibri"/>
            </a:endParaRPr>
          </a:p>
        </p:txBody>
      </p:sp>
      <p:sp>
        <p:nvSpPr>
          <p:cNvPr id="324" name="Shape 324"/>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325" name="Shape 32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30</a:t>
            </a:fld>
            <a:endParaRPr lang="en-US" sz="1200" b="0" i="0" u="none" strike="noStrike" cap="none" baseline="0">
              <a:solidFill>
                <a:srgbClr val="888888"/>
              </a:solidFill>
              <a:latin typeface="Calibri"/>
              <a:ea typeface="Calibri"/>
              <a:cs typeface="Calibri"/>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757549847"/>
              </p:ext>
            </p:extLst>
          </p:nvPr>
        </p:nvGraphicFramePr>
        <p:xfrm>
          <a:off x="457200" y="1127125"/>
          <a:ext cx="7875270" cy="45726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28600"/>
            <a:ext cx="8229600" cy="1020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Students’ self-evaluation of skills, percent saying ‘</a:t>
            </a:r>
            <a:r>
              <a:rPr lang="en-US" sz="3600" b="0" i="0" u="none" strike="noStrike" cap="none" baseline="0" dirty="0" smtClean="0">
                <a:solidFill>
                  <a:schemeClr val="dk1"/>
                </a:solidFill>
                <a:latin typeface="Calibri"/>
                <a:ea typeface="Calibri"/>
                <a:cs typeface="Calibri"/>
                <a:sym typeface="Calibri"/>
              </a:rPr>
              <a:t>excellent/good’</a:t>
            </a:r>
            <a:endParaRPr lang="en-US" sz="3600" b="0" i="0" u="none" strike="noStrike" cap="none" baseline="0" dirty="0">
              <a:solidFill>
                <a:schemeClr val="dk1"/>
              </a:solidFill>
              <a:latin typeface="Calibri"/>
              <a:ea typeface="Calibri"/>
              <a:cs typeface="Calibri"/>
              <a:sym typeface="Calibri"/>
            </a:endParaRPr>
          </a:p>
        </p:txBody>
      </p:sp>
      <p:sp>
        <p:nvSpPr>
          <p:cNvPr id="333" name="Shape 333"/>
          <p:cNvSpPr txBox="1">
            <a:spLocks noGrp="1"/>
          </p:cNvSpPr>
          <p:nvPr>
            <p:ph idx="1"/>
          </p:nvPr>
        </p:nvSpPr>
        <p:spPr>
          <a:xfrm>
            <a:off x="609601" y="5637793"/>
            <a:ext cx="7688580" cy="671223"/>
          </a:xfrm>
          <a:prstGeom prst="rect">
            <a:avLst/>
          </a:prstGeom>
          <a:noFill/>
          <a:ln>
            <a:noFill/>
          </a:ln>
        </p:spPr>
        <p:txBody>
          <a:bodyPr lIns="91425" tIns="45700" rIns="91425" bIns="45700" anchor="t" anchorCtr="0">
            <a:noAutofit/>
          </a:bodyPr>
          <a:lstStyle/>
          <a:p>
            <a:pPr marL="0" lvl="0" indent="0" algn="just">
              <a:spcBef>
                <a:spcPts val="0"/>
              </a:spcBef>
              <a:buClr>
                <a:schemeClr val="dk1"/>
              </a:buClr>
              <a:buSzPct val="25000"/>
              <a:buNone/>
            </a:pPr>
            <a:r>
              <a:rPr lang="en-US" sz="1480" b="0" i="0" u="none" strike="noStrike" cap="none" baseline="0" dirty="0">
                <a:latin typeface="Calibri"/>
                <a:ea typeface="Calibri"/>
                <a:cs typeface="Calibri"/>
                <a:sym typeface="Calibri"/>
              </a:rPr>
              <a:t>Students’ evaluation of their skills as a result of attending </a:t>
            </a:r>
            <a:r>
              <a:rPr lang="en-US" sz="1480" b="0" i="0" u="none" strike="noStrike" cap="none" baseline="0" dirty="0" smtClean="0">
                <a:latin typeface="Calibri"/>
                <a:ea typeface="Calibri"/>
                <a:cs typeface="Calibri"/>
                <a:sym typeface="Calibri"/>
              </a:rPr>
              <a:t>Bermuda </a:t>
            </a:r>
            <a:r>
              <a:rPr lang="en-US" sz="1480" b="0" i="0" u="none" strike="noStrike" cap="none" baseline="0" dirty="0">
                <a:latin typeface="Calibri"/>
                <a:ea typeface="Calibri"/>
                <a:cs typeface="Calibri"/>
                <a:sym typeface="Calibri"/>
              </a:rPr>
              <a:t>College </a:t>
            </a:r>
            <a:r>
              <a:rPr lang="en-US" sz="1480" b="0" i="0" u="none" strike="noStrike" cap="none" baseline="0" dirty="0" smtClean="0">
                <a:latin typeface="Calibri"/>
                <a:ea typeface="Calibri"/>
                <a:cs typeface="Calibri"/>
                <a:sym typeface="Calibri"/>
              </a:rPr>
              <a:t>generally remained high </a:t>
            </a:r>
            <a:r>
              <a:rPr lang="en-US" sz="1480" b="0" i="0" u="none" strike="noStrike" cap="none" baseline="0" dirty="0">
                <a:latin typeface="Calibri"/>
                <a:ea typeface="Calibri"/>
                <a:cs typeface="Calibri"/>
                <a:sym typeface="Calibri"/>
              </a:rPr>
              <a:t>in </a:t>
            </a:r>
            <a:r>
              <a:rPr lang="en-US" sz="1480" b="0" i="0" u="none" strike="noStrike" cap="none" baseline="0" dirty="0" smtClean="0">
                <a:latin typeface="Calibri"/>
                <a:ea typeface="Calibri"/>
                <a:cs typeface="Calibri"/>
                <a:sym typeface="Calibri"/>
              </a:rPr>
              <a:t>2019. </a:t>
            </a:r>
            <a:r>
              <a:rPr lang="en-US" sz="1480" b="0" i="0" u="none" strike="noStrike" cap="none" baseline="0" dirty="0">
                <a:latin typeface="Calibri"/>
                <a:ea typeface="Calibri"/>
                <a:cs typeface="Calibri"/>
                <a:sym typeface="Calibri"/>
              </a:rPr>
              <a:t>At the top of the list </a:t>
            </a:r>
            <a:r>
              <a:rPr lang="en-US" sz="1480" b="0" i="0" u="none" strike="noStrike" cap="none" baseline="0" dirty="0" smtClean="0">
                <a:latin typeface="Calibri"/>
                <a:ea typeface="Calibri"/>
                <a:cs typeface="Calibri"/>
                <a:sym typeface="Calibri"/>
              </a:rPr>
              <a:t>was Critical-Thinking</a:t>
            </a:r>
            <a:r>
              <a:rPr lang="en-US" sz="1480" b="0" i="0" u="none" strike="noStrike" cap="none" dirty="0" smtClean="0">
                <a:latin typeface="Calibri"/>
                <a:ea typeface="Calibri"/>
                <a:cs typeface="Calibri"/>
                <a:sym typeface="Calibri"/>
              </a:rPr>
              <a:t> </a:t>
            </a:r>
            <a:r>
              <a:rPr lang="en-US" sz="1480" dirty="0" smtClean="0">
                <a:latin typeface="Calibri"/>
                <a:ea typeface="Calibri"/>
                <a:cs typeface="Calibri"/>
                <a:sym typeface="Calibri"/>
              </a:rPr>
              <a:t>S</a:t>
            </a:r>
            <a:r>
              <a:rPr lang="en-US" sz="1480" b="0" i="0" u="none" strike="noStrike" cap="none" baseline="0" dirty="0" smtClean="0">
                <a:latin typeface="Calibri"/>
                <a:ea typeface="Calibri"/>
                <a:cs typeface="Calibri"/>
                <a:sym typeface="Calibri"/>
              </a:rPr>
              <a:t>kills at 93.5</a:t>
            </a:r>
            <a:r>
              <a:rPr lang="en-US" sz="1480" dirty="0" smtClean="0">
                <a:ea typeface="Calibri"/>
                <a:cs typeface="Calibri"/>
                <a:sym typeface="Calibri"/>
              </a:rPr>
              <a:t>%</a:t>
            </a:r>
            <a:r>
              <a:rPr lang="en-US" sz="1480" dirty="0" smtClean="0">
                <a:latin typeface="Calibri"/>
                <a:ea typeface="Calibri"/>
                <a:cs typeface="Calibri"/>
                <a:sym typeface="Calibri"/>
              </a:rPr>
              <a:t>, followed by Problem-Solving Skills at 92.6%.</a:t>
            </a:r>
            <a:endParaRPr lang="en-US" sz="1480" b="0" i="0" u="none" strike="noStrike" cap="none" baseline="0" dirty="0">
              <a:latin typeface="Calibri"/>
              <a:ea typeface="Calibri"/>
              <a:cs typeface="Calibri"/>
              <a:sym typeface="Calibri"/>
            </a:endParaRPr>
          </a:p>
        </p:txBody>
      </p:sp>
      <p:sp>
        <p:nvSpPr>
          <p:cNvPr id="334" name="Shape 334"/>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a:p>
            <a:pPr marL="0" marR="0" lvl="0" indent="0" algn="ctr" rtl="0">
              <a:spcBef>
                <a:spcPts val="0"/>
              </a:spcBef>
              <a:buSzPct val="25000"/>
              <a:buNone/>
            </a:pPr>
            <a:endParaRPr lang="en-US" sz="1200" b="0" i="0" u="none" strike="noStrike" cap="none" baseline="0" dirty="0">
              <a:solidFill>
                <a:srgbClr val="888888"/>
              </a:solidFill>
              <a:latin typeface="Calibri"/>
              <a:ea typeface="Calibri"/>
              <a:cs typeface="Calibri"/>
              <a:sym typeface="Calibri"/>
            </a:endParaRPr>
          </a:p>
        </p:txBody>
      </p:sp>
      <p:sp>
        <p:nvSpPr>
          <p:cNvPr id="335" name="Shape 33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31</a:t>
            </a:fld>
            <a:endParaRPr lang="en-US" sz="1200" b="0" i="0" u="none" strike="noStrike" cap="none" baseline="0">
              <a:solidFill>
                <a:srgbClr val="888888"/>
              </a:solidFill>
              <a:latin typeface="Calibri"/>
              <a:ea typeface="Calibri"/>
              <a:cs typeface="Calibri"/>
              <a:sym typeface="Calibri"/>
            </a:endParaRPr>
          </a:p>
        </p:txBody>
      </p:sp>
      <p:graphicFrame>
        <p:nvGraphicFramePr>
          <p:cNvPr id="9" name="Chart 8"/>
          <p:cNvGraphicFramePr>
            <a:graphicFrameLocks/>
          </p:cNvGraphicFramePr>
          <p:nvPr>
            <p:extLst>
              <p:ext uri="{D42A27DB-BD31-4B8C-83A1-F6EECF244321}">
                <p14:modId xmlns:p14="http://schemas.microsoft.com/office/powerpoint/2010/main" val="2459544807"/>
              </p:ext>
            </p:extLst>
          </p:nvPr>
        </p:nvGraphicFramePr>
        <p:xfrm>
          <a:off x="457200" y="1296698"/>
          <a:ext cx="7975600" cy="42937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28600"/>
            <a:ext cx="8229600" cy="899160"/>
          </a:xfrm>
          <a:prstGeom prst="rect">
            <a:avLst/>
          </a:prstGeom>
          <a:noFill/>
          <a:ln>
            <a:noFill/>
          </a:ln>
        </p:spPr>
        <p:txBody>
          <a:bodyPr lIns="91425" tIns="45700" rIns="91425" bIns="45700" anchor="ctr" anchorCtr="0">
            <a:noAutofit/>
          </a:bodyPr>
          <a:lstStyle/>
          <a:p>
            <a:pPr lvl="0" algn="ctr">
              <a:spcBef>
                <a:spcPts val="0"/>
              </a:spcBef>
              <a:buClr>
                <a:schemeClr val="dk1"/>
              </a:buClr>
              <a:buSzPct val="25000"/>
            </a:pPr>
            <a:r>
              <a:rPr lang="en-US" sz="3600" b="0" i="0" u="none" strike="noStrike" cap="none" baseline="0" dirty="0">
                <a:solidFill>
                  <a:schemeClr val="dk1"/>
                </a:solidFill>
                <a:latin typeface="Calibri"/>
                <a:ea typeface="Calibri"/>
                <a:cs typeface="Calibri"/>
                <a:sym typeface="Calibri"/>
              </a:rPr>
              <a:t>Students’ self-evaluation of skills, </a:t>
            </a:r>
            <a:r>
              <a:rPr lang="en-US" sz="3600" b="0" i="0" u="none" strike="noStrike" cap="none" baseline="0" dirty="0" smtClean="0">
                <a:solidFill>
                  <a:schemeClr val="dk1"/>
                </a:solidFill>
                <a:latin typeface="Calibri"/>
                <a:ea typeface="Calibri"/>
                <a:cs typeface="Calibri"/>
                <a:sym typeface="Calibri"/>
              </a:rPr>
              <a:t/>
            </a:r>
            <a:br>
              <a:rPr lang="en-US" sz="3600" b="0" i="0" u="none" strike="noStrike" cap="none" baseline="0" dirty="0" smtClean="0">
                <a:solidFill>
                  <a:schemeClr val="dk1"/>
                </a:solidFill>
                <a:latin typeface="Calibri"/>
                <a:ea typeface="Calibri"/>
                <a:cs typeface="Calibri"/>
                <a:sym typeface="Calibri"/>
              </a:rPr>
            </a:br>
            <a:r>
              <a:rPr lang="en-US" sz="3600" b="0" i="0" u="none" strike="noStrike" cap="none" baseline="0" dirty="0" smtClean="0">
                <a:solidFill>
                  <a:schemeClr val="dk1"/>
                </a:solidFill>
                <a:latin typeface="Calibri"/>
                <a:ea typeface="Calibri"/>
                <a:cs typeface="Calibri"/>
                <a:sym typeface="Calibri"/>
              </a:rPr>
              <a:t>percent </a:t>
            </a:r>
            <a:r>
              <a:rPr lang="en-US" sz="3600" b="0" i="0" u="none" strike="noStrike" cap="none" baseline="0" dirty="0">
                <a:solidFill>
                  <a:schemeClr val="dk1"/>
                </a:solidFill>
                <a:latin typeface="Calibri"/>
                <a:ea typeface="Calibri"/>
                <a:cs typeface="Calibri"/>
                <a:sym typeface="Calibri"/>
              </a:rPr>
              <a:t>saying ‘</a:t>
            </a:r>
            <a:r>
              <a:rPr lang="en-US" sz="3600" dirty="0">
                <a:solidFill>
                  <a:schemeClr val="dk1"/>
                </a:solidFill>
                <a:latin typeface="Calibri"/>
                <a:ea typeface="Calibri"/>
                <a:cs typeface="Calibri"/>
                <a:sym typeface="Calibri"/>
              </a:rPr>
              <a:t>excellent/good,’ cont’d</a:t>
            </a:r>
            <a:endParaRPr lang="en-US" sz="3600" b="0" i="0" u="none" strike="noStrike" cap="none" baseline="0" dirty="0">
              <a:solidFill>
                <a:schemeClr val="dk1"/>
              </a:solidFill>
              <a:latin typeface="Calibri"/>
              <a:ea typeface="Calibri"/>
              <a:cs typeface="Calibri"/>
              <a:sym typeface="Calibri"/>
            </a:endParaRPr>
          </a:p>
        </p:txBody>
      </p:sp>
      <p:sp>
        <p:nvSpPr>
          <p:cNvPr id="333" name="Shape 333"/>
          <p:cNvSpPr txBox="1">
            <a:spLocks noGrp="1"/>
          </p:cNvSpPr>
          <p:nvPr>
            <p:ph idx="1"/>
          </p:nvPr>
        </p:nvSpPr>
        <p:spPr>
          <a:xfrm>
            <a:off x="457201" y="5740842"/>
            <a:ext cx="8145780" cy="615509"/>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Arial"/>
              <a:buNone/>
            </a:pPr>
            <a:r>
              <a:rPr lang="en-US" sz="1480" b="0" i="0" u="none" strike="noStrike" cap="none" baseline="0" dirty="0">
                <a:latin typeface="Calibri"/>
                <a:ea typeface="Calibri"/>
                <a:cs typeface="Calibri"/>
                <a:sym typeface="Calibri"/>
              </a:rPr>
              <a:t>Students’ evaluation of their skills as a result of attending </a:t>
            </a:r>
            <a:r>
              <a:rPr lang="en-US" sz="1480" b="0" i="0" u="none" strike="noStrike" cap="none" baseline="0" dirty="0" smtClean="0">
                <a:latin typeface="Calibri"/>
                <a:ea typeface="Calibri"/>
                <a:cs typeface="Calibri"/>
                <a:sym typeface="Calibri"/>
              </a:rPr>
              <a:t>Bermuda College increased in this section, compared to </a:t>
            </a:r>
            <a:r>
              <a:rPr lang="en-US" sz="1480" b="0" i="0" u="none" strike="noStrike" cap="none" dirty="0" smtClean="0">
                <a:latin typeface="Calibri"/>
                <a:ea typeface="Calibri"/>
                <a:cs typeface="Calibri"/>
                <a:sym typeface="Calibri"/>
              </a:rPr>
              <a:t>2018. </a:t>
            </a:r>
            <a:endParaRPr lang="en-US" sz="1480" b="0" i="0" u="none" strike="noStrike" cap="none" baseline="0" dirty="0">
              <a:latin typeface="Calibri"/>
              <a:ea typeface="Calibri"/>
              <a:cs typeface="Calibri"/>
              <a:sym typeface="Calibri"/>
            </a:endParaRPr>
          </a:p>
        </p:txBody>
      </p:sp>
      <p:sp>
        <p:nvSpPr>
          <p:cNvPr id="334" name="Shape 334"/>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335" name="Shape 33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32</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563157729"/>
              </p:ext>
            </p:extLst>
          </p:nvPr>
        </p:nvGraphicFramePr>
        <p:xfrm>
          <a:off x="457200" y="1286933"/>
          <a:ext cx="8058149" cy="3992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0927426"/>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145097"/>
            <a:ext cx="8229600" cy="72358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Overall Satisfaction </a:t>
            </a:r>
            <a:r>
              <a:rPr lang="en-US" sz="4400" b="0" i="0" u="none" strike="noStrike" cap="none" baseline="0" dirty="0" smtClean="0">
                <a:solidFill>
                  <a:schemeClr val="dk1"/>
                </a:solidFill>
                <a:latin typeface="+mn-lt"/>
                <a:ea typeface="Times New Roman"/>
                <a:cs typeface="Times New Roman"/>
                <a:sym typeface="Times New Roman"/>
              </a:rPr>
              <a:t>Rating</a:t>
            </a:r>
            <a:endParaRPr lang="en-US" sz="4400" b="0" i="0" u="none" strike="noStrike" cap="none" baseline="0" dirty="0">
              <a:solidFill>
                <a:schemeClr val="dk1"/>
              </a:solidFill>
              <a:latin typeface="+mn-lt"/>
              <a:ea typeface="Times New Roman"/>
              <a:cs typeface="Times New Roman"/>
              <a:sym typeface="Times New Roman"/>
            </a:endParaRPr>
          </a:p>
        </p:txBody>
      </p:sp>
      <p:sp>
        <p:nvSpPr>
          <p:cNvPr id="351" name="Shape 351"/>
          <p:cNvSpPr txBox="1">
            <a:spLocks noGrp="1"/>
          </p:cNvSpPr>
          <p:nvPr>
            <p:ph idx="1"/>
          </p:nvPr>
        </p:nvSpPr>
        <p:spPr>
          <a:xfrm>
            <a:off x="939452" y="5699759"/>
            <a:ext cx="7575898" cy="655003"/>
          </a:xfrm>
          <a:prstGeom prst="rect">
            <a:avLst/>
          </a:prstGeom>
          <a:noFill/>
          <a:ln>
            <a:noFill/>
          </a:ln>
        </p:spPr>
        <p:txBody>
          <a:bodyPr lIns="91425" tIns="45700" rIns="91425" bIns="45700" anchor="t" anchorCtr="0">
            <a:noAutofit/>
          </a:bodyPr>
          <a:lstStyle/>
          <a:p>
            <a:pPr marL="0" lvl="0" indent="0" algn="just">
              <a:spcBef>
                <a:spcPts val="0"/>
              </a:spcBef>
              <a:buClr>
                <a:schemeClr val="dk1"/>
              </a:buClr>
              <a:buSzPct val="25000"/>
              <a:buNone/>
            </a:pPr>
            <a:r>
              <a:rPr lang="en-US" sz="1400" b="0" i="0" u="none" strike="noStrike" cap="none" baseline="0" dirty="0" smtClean="0">
                <a:latin typeface="Calibri"/>
                <a:ea typeface="Calibri"/>
                <a:cs typeface="Calibri"/>
                <a:sym typeface="Calibri"/>
              </a:rPr>
              <a:t>After falling</a:t>
            </a:r>
            <a:r>
              <a:rPr lang="en-US" sz="1400" b="0" i="0" u="none" strike="noStrike" cap="none" dirty="0" smtClean="0">
                <a:latin typeface="Calibri"/>
                <a:ea typeface="Calibri"/>
                <a:cs typeface="Calibri"/>
                <a:sym typeface="Calibri"/>
              </a:rPr>
              <a:t> in 2018, the overall </a:t>
            </a:r>
            <a:r>
              <a:rPr lang="en-US" sz="1600" b="0" i="0" u="none" strike="noStrike" cap="none" dirty="0" smtClean="0">
                <a:latin typeface="Calibri"/>
                <a:ea typeface="Calibri"/>
                <a:cs typeface="Calibri"/>
                <a:sym typeface="Calibri"/>
              </a:rPr>
              <a:t>satisfaction</a:t>
            </a:r>
            <a:r>
              <a:rPr lang="en-US" sz="1400" b="0" i="0" u="none" strike="noStrike" cap="none" dirty="0" smtClean="0">
                <a:latin typeface="Calibri"/>
                <a:ea typeface="Calibri"/>
                <a:cs typeface="Calibri"/>
                <a:sym typeface="Calibri"/>
              </a:rPr>
              <a:t> rating rebounded to 2017 levels. In spite of the increase, the overall satisfaction rate has not returned to the 90s, a level last reached in 2014.</a:t>
            </a:r>
            <a:endParaRPr lang="en-US" sz="1600" b="0" i="1" u="none" strike="noStrike" cap="none" baseline="0" dirty="0">
              <a:latin typeface="Calibri"/>
              <a:ea typeface="Calibri"/>
              <a:cs typeface="Calibri"/>
              <a:sym typeface="Calibri"/>
            </a:endParaRPr>
          </a:p>
        </p:txBody>
      </p:sp>
      <p:sp>
        <p:nvSpPr>
          <p:cNvPr id="352" name="Shape 352"/>
          <p:cNvSpPr txBox="1">
            <a:spLocks noGrp="1"/>
          </p:cNvSpPr>
          <p:nvPr>
            <p:ph type="ftr" sz="quarter" idx="11"/>
          </p:nvPr>
        </p:nvSpPr>
        <p:spPr>
          <a:xfrm>
            <a:off x="2979420" y="6400800"/>
            <a:ext cx="311658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a:t>
            </a:r>
            <a:r>
              <a:rPr lang="en-US" sz="1200" dirty="0" smtClean="0">
                <a:solidFill>
                  <a:srgbClr val="888888"/>
                </a:solidFill>
                <a:latin typeface="Calibri"/>
                <a:ea typeface="Calibri"/>
                <a:cs typeface="Calibri"/>
                <a:sym typeface="Calibri"/>
              </a:rPr>
              <a:t>9</a:t>
            </a:r>
            <a:endParaRPr lang="en-US" sz="1200" b="0" i="0" u="none" strike="noStrike" cap="none" baseline="0" dirty="0">
              <a:solidFill>
                <a:srgbClr val="888888"/>
              </a:solidFill>
              <a:latin typeface="Calibri"/>
              <a:ea typeface="Calibri"/>
              <a:cs typeface="Calibri"/>
              <a:sym typeface="Calibri"/>
            </a:endParaRPr>
          </a:p>
        </p:txBody>
      </p:sp>
      <p:sp>
        <p:nvSpPr>
          <p:cNvPr id="353" name="Shape 35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33</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246036287"/>
              </p:ext>
            </p:extLst>
          </p:nvPr>
        </p:nvGraphicFramePr>
        <p:xfrm>
          <a:off x="807720" y="914717"/>
          <a:ext cx="7261860" cy="44421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183200"/>
            <a:ext cx="8229600" cy="5152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600" b="0" i="0" u="none" strike="noStrike" cap="none" baseline="0" dirty="0">
                <a:solidFill>
                  <a:schemeClr val="dk1"/>
                </a:solidFill>
                <a:latin typeface="+mn-lt"/>
                <a:ea typeface="Times New Roman"/>
                <a:cs typeface="Times New Roman"/>
                <a:sym typeface="Times New Roman"/>
              </a:rPr>
              <a:t>Would you recommend Bermuda College?</a:t>
            </a:r>
          </a:p>
        </p:txBody>
      </p:sp>
      <p:sp>
        <p:nvSpPr>
          <p:cNvPr id="342" name="Shape 342"/>
          <p:cNvSpPr txBox="1">
            <a:spLocks noGrp="1"/>
          </p:cNvSpPr>
          <p:nvPr>
            <p:ph idx="1"/>
          </p:nvPr>
        </p:nvSpPr>
        <p:spPr>
          <a:xfrm>
            <a:off x="701040" y="5889773"/>
            <a:ext cx="7604760" cy="466578"/>
          </a:xfrm>
          <a:prstGeom prst="rect">
            <a:avLst/>
          </a:prstGeom>
          <a:noFill/>
          <a:ln>
            <a:noFill/>
          </a:ln>
        </p:spPr>
        <p:txBody>
          <a:bodyPr lIns="91425" tIns="45700" rIns="91425" bIns="45700" anchor="t" anchorCtr="0">
            <a:noAutofit/>
          </a:bodyPr>
          <a:lstStyle/>
          <a:p>
            <a:pPr marL="0" lvl="0" indent="0" algn="just">
              <a:spcBef>
                <a:spcPts val="0"/>
              </a:spcBef>
              <a:buClr>
                <a:schemeClr val="dk1"/>
              </a:buClr>
              <a:buSzPct val="25000"/>
              <a:buNone/>
            </a:pPr>
            <a:r>
              <a:rPr lang="en-US" sz="1400" b="0" i="0" u="none" strike="noStrike" cap="none" baseline="0" dirty="0" smtClean="0">
                <a:latin typeface="Calibri"/>
                <a:ea typeface="Calibri"/>
                <a:cs typeface="Calibri"/>
                <a:sym typeface="Calibri"/>
              </a:rPr>
              <a:t>The recommendation</a:t>
            </a:r>
            <a:r>
              <a:rPr lang="en-US" sz="1400" b="0" i="0" u="none" strike="noStrike" cap="none" dirty="0" smtClean="0">
                <a:latin typeface="Calibri"/>
                <a:ea typeface="Calibri"/>
                <a:cs typeface="Calibri"/>
                <a:sym typeface="Calibri"/>
              </a:rPr>
              <a:t> rating increased substantially in 2019. At 89%, it is at the highest level since 2013.</a:t>
            </a:r>
            <a:endParaRPr lang="en-US" sz="1200" i="1" dirty="0">
              <a:ea typeface="Calibri"/>
              <a:cs typeface="Calibri"/>
              <a:sym typeface="Calibri"/>
            </a:endParaRPr>
          </a:p>
        </p:txBody>
      </p:sp>
      <p:sp>
        <p:nvSpPr>
          <p:cNvPr id="343" name="Shape 343"/>
          <p:cNvSpPr txBox="1">
            <a:spLocks noGrp="1"/>
          </p:cNvSpPr>
          <p:nvPr>
            <p:ph type="ftr" sz="quarter" idx="11"/>
          </p:nvPr>
        </p:nvSpPr>
        <p:spPr>
          <a:xfrm>
            <a:off x="3028950" y="6365242"/>
            <a:ext cx="30861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344" name="Shape 344"/>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34</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8" name="Chart 7"/>
          <p:cNvGraphicFramePr>
            <a:graphicFrameLocks/>
          </p:cNvGraphicFramePr>
          <p:nvPr>
            <p:extLst>
              <p:ext uri="{D42A27DB-BD31-4B8C-83A1-F6EECF244321}">
                <p14:modId xmlns:p14="http://schemas.microsoft.com/office/powerpoint/2010/main" val="3136630989"/>
              </p:ext>
            </p:extLst>
          </p:nvPr>
        </p:nvGraphicFramePr>
        <p:xfrm>
          <a:off x="701040" y="698499"/>
          <a:ext cx="7604760" cy="50112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1905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Times New Roman"/>
              <a:buNone/>
            </a:pPr>
            <a:r>
              <a:rPr lang="en-US" sz="7200" b="0" i="0" u="none" strike="noStrike" cap="none" baseline="0" dirty="0">
                <a:solidFill>
                  <a:srgbClr val="FF0000"/>
                </a:solidFill>
                <a:latin typeface="+mn-lt"/>
                <a:ea typeface="Times New Roman"/>
                <a:cs typeface="Times New Roman"/>
                <a:sym typeface="Times New Roman"/>
              </a:rPr>
              <a:t>Verbatim Comments</a:t>
            </a:r>
          </a:p>
        </p:txBody>
      </p:sp>
      <p:sp>
        <p:nvSpPr>
          <p:cNvPr id="360" name="Shape 360"/>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2018</a:t>
            </a:r>
            <a:endParaRPr lang="en-US" sz="1200" b="0" i="0" u="none" strike="noStrike" cap="none" baseline="0" dirty="0">
              <a:solidFill>
                <a:srgbClr val="888888"/>
              </a:solidFill>
              <a:latin typeface="Calibri"/>
              <a:ea typeface="Calibri"/>
              <a:cs typeface="Calibri"/>
              <a:sym typeface="Calibri"/>
            </a:endParaRPr>
          </a:p>
        </p:txBody>
      </p:sp>
      <p:sp>
        <p:nvSpPr>
          <p:cNvPr id="361" name="Shape 361"/>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35</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12656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none" strike="noStrike" cap="none" baseline="0" dirty="0">
                <a:solidFill>
                  <a:schemeClr val="dk1"/>
                </a:solidFill>
                <a:latin typeface="+mn-lt"/>
                <a:ea typeface="Times New Roman"/>
                <a:cs typeface="Times New Roman"/>
                <a:sym typeface="Times New Roman"/>
              </a:rPr>
              <a:t>What did you enjoy about your years at Bermuda College</a:t>
            </a:r>
            <a:r>
              <a:rPr lang="en-US" sz="3959" b="0" i="0" u="none" strike="noStrike" cap="none" baseline="0" dirty="0" smtClean="0">
                <a:solidFill>
                  <a:schemeClr val="dk1"/>
                </a:solidFill>
                <a:latin typeface="+mn-lt"/>
                <a:ea typeface="Times New Roman"/>
                <a:cs typeface="Times New Roman"/>
                <a:sym typeface="Times New Roman"/>
              </a:rPr>
              <a:t>?  </a:t>
            </a:r>
            <a:endParaRPr lang="en-US" sz="3959" b="0" i="0" u="none" strike="noStrike" cap="none" baseline="0" dirty="0">
              <a:solidFill>
                <a:schemeClr val="dk1"/>
              </a:solidFill>
              <a:latin typeface="+mn-lt"/>
              <a:ea typeface="Times New Roman"/>
              <a:cs typeface="Times New Roman"/>
              <a:sym typeface="Times New Roman"/>
            </a:endParaRPr>
          </a:p>
        </p:txBody>
      </p:sp>
      <p:sp>
        <p:nvSpPr>
          <p:cNvPr id="368" name="Shape 368"/>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a:p>
            <a:pPr marL="0" marR="0" lvl="0" indent="0" algn="ctr" rtl="0">
              <a:spcBef>
                <a:spcPts val="0"/>
              </a:spcBef>
              <a:buSzPct val="25000"/>
              <a:buNone/>
            </a:pPr>
            <a:endParaRPr lang="en-US" sz="1200" b="0" i="0" u="none" strike="noStrike" cap="none" baseline="0" dirty="0">
              <a:solidFill>
                <a:srgbClr val="888888"/>
              </a:solidFill>
              <a:latin typeface="Calibri"/>
              <a:ea typeface="Calibri"/>
              <a:cs typeface="Calibri"/>
              <a:sym typeface="Calibri"/>
            </a:endParaRPr>
          </a:p>
        </p:txBody>
      </p:sp>
      <p:sp>
        <p:nvSpPr>
          <p:cNvPr id="369" name="Shape 36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36</a:t>
            </a:fld>
            <a:endParaRPr lang="en-US" sz="1200" b="0" i="0" u="none" strike="noStrike" cap="none" baseline="0" dirty="0">
              <a:solidFill>
                <a:srgbClr val="888888"/>
              </a:solidFill>
              <a:latin typeface="Calibri"/>
              <a:ea typeface="Calibri"/>
              <a:cs typeface="Calibri"/>
              <a:sym typeface="Calibri"/>
            </a:endParaRPr>
          </a:p>
        </p:txBody>
      </p:sp>
      <p:sp>
        <p:nvSpPr>
          <p:cNvPr id="370" name="Shape 370"/>
          <p:cNvSpPr txBox="1"/>
          <p:nvPr/>
        </p:nvSpPr>
        <p:spPr>
          <a:xfrm>
            <a:off x="457200" y="1571357"/>
            <a:ext cx="4203551" cy="4635600"/>
          </a:xfrm>
          <a:prstGeom prst="rect">
            <a:avLst/>
          </a:prstGeom>
          <a:noFill/>
          <a:ln>
            <a:noFill/>
          </a:ln>
        </p:spPr>
        <p:txBody>
          <a:bodyPr lIns="91425" tIns="45700" rIns="91425" bIns="45700" anchor="t" anchorCtr="0">
            <a:noAutofit/>
          </a:bodyPr>
          <a:lstStyle/>
          <a:p>
            <a:pPr lvl="0" algn="just">
              <a:buSzPct val="25000"/>
            </a:pPr>
            <a:r>
              <a:rPr lang="en-US" sz="1800" i="0" u="none" strike="noStrike" cap="none" baseline="0" dirty="0">
                <a:solidFill>
                  <a:schemeClr val="tx1"/>
                </a:solidFill>
                <a:latin typeface="Calibri"/>
                <a:ea typeface="Calibri"/>
                <a:cs typeface="Calibri"/>
                <a:sym typeface="Calibri"/>
              </a:rPr>
              <a:t>When asked what they enjoyed about their years at the College, </a:t>
            </a:r>
            <a:r>
              <a:rPr lang="en-US" sz="1800" i="0" u="none" strike="noStrike" cap="none" baseline="0" dirty="0" smtClean="0">
                <a:solidFill>
                  <a:schemeClr val="tx1"/>
                </a:solidFill>
                <a:latin typeface="Calibri"/>
                <a:ea typeface="Calibri"/>
                <a:cs typeface="Calibri"/>
                <a:sym typeface="Calibri"/>
              </a:rPr>
              <a:t>just over one-third (36.2%) </a:t>
            </a:r>
            <a:r>
              <a:rPr lang="en-US" sz="1800" i="0" u="none" strike="noStrike" cap="none" baseline="0" dirty="0">
                <a:solidFill>
                  <a:schemeClr val="tx1"/>
                </a:solidFill>
                <a:latin typeface="Calibri"/>
                <a:ea typeface="Calibri"/>
                <a:cs typeface="Calibri"/>
                <a:sym typeface="Calibri"/>
              </a:rPr>
              <a:t>mentioned </a:t>
            </a:r>
            <a:r>
              <a:rPr lang="en-US" sz="1800" i="0" u="none" strike="noStrike" cap="none" baseline="0" dirty="0" smtClean="0">
                <a:solidFill>
                  <a:schemeClr val="tx1"/>
                </a:solidFill>
                <a:latin typeface="Calibri"/>
                <a:ea typeface="Calibri"/>
                <a:cs typeface="Calibri"/>
                <a:sym typeface="Calibri"/>
              </a:rPr>
              <a:t>the environment and </a:t>
            </a:r>
            <a:r>
              <a:rPr lang="en-US" sz="1800" dirty="0" smtClean="0">
                <a:solidFill>
                  <a:schemeClr val="tx1"/>
                </a:solidFill>
                <a:latin typeface="Calibri"/>
                <a:ea typeface="Calibri"/>
                <a:cs typeface="Calibri"/>
                <a:sym typeface="Calibri"/>
              </a:rPr>
              <a:t>atmosphere at the College, up substantially from previous years. </a:t>
            </a:r>
            <a:r>
              <a:rPr lang="en-US" sz="1800" i="0" u="none" strike="noStrike" cap="none" baseline="0" dirty="0" smtClean="0">
                <a:solidFill>
                  <a:schemeClr val="tx1"/>
                </a:solidFill>
                <a:latin typeface="Calibri"/>
                <a:ea typeface="Calibri"/>
                <a:cs typeface="Calibri"/>
                <a:sym typeface="Calibri"/>
              </a:rPr>
              <a:t>More than one-third (34.8%) mentioned the</a:t>
            </a:r>
            <a:r>
              <a:rPr lang="en-US" sz="1800" i="0" u="none" strike="noStrike" cap="none" dirty="0" smtClean="0">
                <a:solidFill>
                  <a:schemeClr val="tx1"/>
                </a:solidFill>
                <a:latin typeface="Calibri"/>
                <a:ea typeface="Calibri"/>
                <a:cs typeface="Calibri"/>
                <a:sym typeface="Calibri"/>
              </a:rPr>
              <a:t> lecturers/staff, while 1 in 5 (20.3%) mentioned the courses and the ability to learn new things.</a:t>
            </a:r>
            <a:r>
              <a:rPr lang="en-US" sz="1800" i="0" u="none" strike="noStrike" cap="none" baseline="0" dirty="0" smtClean="0">
                <a:solidFill>
                  <a:schemeClr val="tx1"/>
                </a:solidFill>
                <a:latin typeface="Calibri"/>
                <a:ea typeface="Calibri"/>
                <a:cs typeface="Calibri"/>
                <a:sym typeface="Calibri"/>
              </a:rPr>
              <a:t> </a:t>
            </a:r>
            <a:r>
              <a:rPr lang="en-US" sz="1800" b="0" i="0" u="none" strike="noStrike" cap="none" baseline="0" dirty="0">
                <a:solidFill>
                  <a:schemeClr val="tx1"/>
                </a:solidFill>
                <a:latin typeface="Calibri"/>
                <a:ea typeface="Calibri"/>
                <a:cs typeface="Calibri"/>
                <a:sym typeface="Calibri"/>
              </a:rPr>
              <a:t>Some of the verbatim comments are as </a:t>
            </a:r>
            <a:r>
              <a:rPr lang="en-US" sz="1800" b="0" i="0" u="none" strike="noStrike" cap="none" baseline="0" dirty="0" smtClean="0">
                <a:solidFill>
                  <a:schemeClr val="tx1"/>
                </a:solidFill>
                <a:latin typeface="Calibri"/>
                <a:ea typeface="Calibri"/>
                <a:cs typeface="Calibri"/>
                <a:sym typeface="Calibri"/>
              </a:rPr>
              <a:t>follows:</a:t>
            </a:r>
            <a:r>
              <a:rPr lang="en-US" sz="1800" b="0" i="0" u="none" strike="noStrike" cap="none" dirty="0" smtClean="0">
                <a:solidFill>
                  <a:schemeClr val="tx1"/>
                </a:solidFill>
                <a:latin typeface="Calibri"/>
                <a:ea typeface="Calibri"/>
                <a:cs typeface="Calibri"/>
                <a:sym typeface="Calibri"/>
              </a:rPr>
              <a:t> “</a:t>
            </a:r>
            <a:r>
              <a:rPr lang="en-US" i="1" dirty="0" smtClean="0"/>
              <a:t>The </a:t>
            </a:r>
            <a:r>
              <a:rPr lang="en-US" i="1" dirty="0"/>
              <a:t>atmosphere, and dedication of </a:t>
            </a:r>
            <a:r>
              <a:rPr lang="en-US" i="1" dirty="0" smtClean="0"/>
              <a:t>teachers.” </a:t>
            </a:r>
            <a:r>
              <a:rPr lang="en-US" i="1" dirty="0"/>
              <a:t>“The </a:t>
            </a:r>
            <a:r>
              <a:rPr lang="en-US" i="1" dirty="0" smtClean="0"/>
              <a:t>environment, </a:t>
            </a:r>
            <a:r>
              <a:rPr lang="en-US" i="1" dirty="0"/>
              <a:t>as I had never attended college. Its so refreshing to see other people determined to succeed.” “I enjoyed that my class was like family and we all helped each other. Our lectures were awesome</a:t>
            </a:r>
            <a:r>
              <a:rPr lang="en-US" i="1" dirty="0" smtClean="0"/>
              <a:t>!” </a:t>
            </a:r>
            <a:r>
              <a:rPr lang="en-US" i="1" dirty="0"/>
              <a:t>“Meeting different people with different ways of thinking.” “I enjoyed the total experience at Bermuda </a:t>
            </a:r>
            <a:r>
              <a:rPr lang="en-US" i="1" dirty="0" smtClean="0"/>
              <a:t>College.”</a:t>
            </a:r>
            <a:endParaRPr lang="en-US" i="1" dirty="0"/>
          </a:p>
          <a:p>
            <a:pPr lvl="0" algn="just">
              <a:buSzPct val="25000"/>
            </a:pPr>
            <a:endParaRPr lang="en-US" i="1" dirty="0"/>
          </a:p>
          <a:p>
            <a:pPr lvl="0" algn="just">
              <a:buSzPct val="25000"/>
            </a:pPr>
            <a:endParaRPr lang="en-US" i="1" dirty="0"/>
          </a:p>
          <a:p>
            <a:pPr lvl="0" algn="just">
              <a:buSzPct val="25000"/>
            </a:pPr>
            <a:endParaRPr lang="en-US" sz="1600" i="1" dirty="0">
              <a:solidFill>
                <a:schemeClr val="tx1"/>
              </a:solidFill>
              <a:latin typeface="Calibri"/>
              <a:ea typeface="Calibri"/>
              <a:cs typeface="Calibri"/>
              <a:sym typeface="Calibri"/>
            </a:endParaRPr>
          </a:p>
          <a:p>
            <a:pPr lvl="0" algn="just">
              <a:buSzPct val="25000"/>
            </a:pPr>
            <a:endParaRPr lang="en-US" sz="1600" i="1" dirty="0">
              <a:solidFill>
                <a:schemeClr val="tx1"/>
              </a:solidFill>
              <a:latin typeface="Calibri"/>
              <a:ea typeface="Calibri"/>
              <a:cs typeface="Calibri"/>
              <a:sym typeface="Calibri"/>
            </a:endParaRPr>
          </a:p>
          <a:p>
            <a:pPr lvl="0" algn="just">
              <a:buSzPct val="25000"/>
            </a:pPr>
            <a:endParaRPr lang="en-US" sz="1600" i="1" u="none" strike="noStrike" cap="none" baseline="0" dirty="0">
              <a:solidFill>
                <a:schemeClr val="tx1"/>
              </a:solidFill>
              <a:latin typeface="Calibri"/>
              <a:ea typeface="Calibri"/>
              <a:cs typeface="Calibri"/>
              <a:sym typeface="Calibri"/>
            </a:endParaRPr>
          </a:p>
        </p:txBody>
      </p:sp>
      <p:sp>
        <p:nvSpPr>
          <p:cNvPr id="371" name="Shape 371"/>
          <p:cNvSpPr/>
          <p:nvPr/>
        </p:nvSpPr>
        <p:spPr>
          <a:xfrm>
            <a:off x="364092" y="6127766"/>
            <a:ext cx="2478033"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2019 N=69;</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2018 N= 72;</a:t>
            </a:r>
            <a:r>
              <a:rPr lang="en-US" sz="1200" b="0" i="0" u="none" strike="noStrike" cap="none"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2017:N=87</a:t>
            </a:r>
            <a:endParaRPr lang="en-US" sz="1200" b="0" i="0" u="none" strike="noStrike" cap="none" baseline="0" dirty="0">
              <a:solidFill>
                <a:schemeClr val="dk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125940318"/>
              </p:ext>
            </p:extLst>
          </p:nvPr>
        </p:nvGraphicFramePr>
        <p:xfrm>
          <a:off x="4847575" y="2034444"/>
          <a:ext cx="3995799" cy="2049040"/>
        </p:xfrm>
        <a:graphic>
          <a:graphicData uri="http://schemas.openxmlformats.org/drawingml/2006/table">
            <a:tbl>
              <a:tblPr/>
              <a:tblGrid>
                <a:gridCol w="1483158"/>
                <a:gridCol w="837547"/>
                <a:gridCol w="837547"/>
                <a:gridCol w="837547"/>
              </a:tblGrid>
              <a:tr h="409808">
                <a:tc>
                  <a:txBody>
                    <a:bodyPr/>
                    <a:lstStyle/>
                    <a:p>
                      <a:pPr algn="ctr" fontAlgn="b"/>
                      <a:r>
                        <a:rPr lang="en-US" sz="1800" b="1" i="0" u="none" strike="noStrike" dirty="0">
                          <a:solidFill>
                            <a:srgbClr val="FFFFFF"/>
                          </a:solidFill>
                          <a:effectLst/>
                          <a:latin typeface="Calibri" panose="020F0502020204030204" pitchFamily="34" charset="0"/>
                        </a:rPr>
                        <a:t>Attribute</a:t>
                      </a:r>
                    </a:p>
                  </a:txBody>
                  <a:tcPr marL="9525" marR="9525" marT="9525" marB="0" anchor="b">
                    <a:lnL w="6350" cap="flat" cmpd="sng" algn="ctr">
                      <a:solidFill>
                        <a:srgbClr val="DA9694"/>
                      </a:solidFill>
                      <a:prstDash val="solid"/>
                      <a:round/>
                      <a:headEnd type="none" w="med" len="med"/>
                      <a:tailEnd type="none" w="med" len="med"/>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C0504D"/>
                    </a:solidFill>
                  </a:tcPr>
                </a:tc>
                <a:tc>
                  <a:txBody>
                    <a:bodyPr/>
                    <a:lstStyle/>
                    <a:p>
                      <a:pPr algn="ctr" fontAlgn="b"/>
                      <a:r>
                        <a:rPr lang="en-US" sz="1800" b="1" i="0" u="none" strike="noStrike">
                          <a:solidFill>
                            <a:srgbClr val="FFFFFF"/>
                          </a:solidFill>
                          <a:effectLst/>
                          <a:latin typeface="Calibri" panose="020F0502020204030204" pitchFamily="34" charset="0"/>
                        </a:rPr>
                        <a:t>2019</a:t>
                      </a: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C0504D"/>
                    </a:solidFill>
                  </a:tcPr>
                </a:tc>
                <a:tc>
                  <a:txBody>
                    <a:bodyPr/>
                    <a:lstStyle/>
                    <a:p>
                      <a:pPr algn="ctr" fontAlgn="b"/>
                      <a:r>
                        <a:rPr lang="en-US" sz="1800" b="1" i="0" u="none" strike="noStrike">
                          <a:solidFill>
                            <a:srgbClr val="FFFFFF"/>
                          </a:solidFill>
                          <a:effectLst/>
                          <a:latin typeface="Calibri" panose="020F0502020204030204" pitchFamily="34" charset="0"/>
                        </a:rPr>
                        <a:t>2018</a:t>
                      </a: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C0504D"/>
                    </a:solidFill>
                  </a:tcPr>
                </a:tc>
                <a:tc>
                  <a:txBody>
                    <a:bodyPr/>
                    <a:lstStyle/>
                    <a:p>
                      <a:pPr algn="ctr" fontAlgn="b"/>
                      <a:r>
                        <a:rPr lang="en-US" sz="1800" b="1" i="0" u="none" strike="noStrike" dirty="0">
                          <a:solidFill>
                            <a:srgbClr val="FFFFFF"/>
                          </a:solidFill>
                          <a:effectLst/>
                          <a:latin typeface="Calibri" panose="020F0502020204030204" pitchFamily="34" charset="0"/>
                        </a:rPr>
                        <a:t>2017</a:t>
                      </a:r>
                    </a:p>
                  </a:txBody>
                  <a:tcPr marL="9525" marR="9525" marT="9525" marB="0" anchor="b">
                    <a:lnL>
                      <a:noFill/>
                    </a:lnL>
                    <a:lnR w="6350" cap="flat" cmpd="sng" algn="ctr">
                      <a:solidFill>
                        <a:srgbClr val="DA9694"/>
                      </a:solidFill>
                      <a:prstDash val="solid"/>
                      <a:round/>
                      <a:headEnd type="none" w="med" len="med"/>
                      <a:tailEnd type="none" w="med" len="med"/>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C0504D"/>
                    </a:solidFill>
                  </a:tcPr>
                </a:tc>
              </a:tr>
              <a:tr h="409808">
                <a:tc>
                  <a:txBody>
                    <a:bodyPr/>
                    <a:lstStyle/>
                    <a:p>
                      <a:pPr algn="l" fontAlgn="b"/>
                      <a:r>
                        <a:rPr lang="en-US" sz="1600" b="0" i="0" u="none" strike="noStrike">
                          <a:solidFill>
                            <a:srgbClr val="000000"/>
                          </a:solidFill>
                          <a:effectLst/>
                          <a:latin typeface="Calibri" panose="020F0502020204030204" pitchFamily="34" charset="0"/>
                        </a:rPr>
                        <a:t>Environment</a:t>
                      </a:r>
                    </a:p>
                  </a:txBody>
                  <a:tcPr marL="9525" marR="9525" marT="9525" marB="0" anchor="b">
                    <a:lnL w="6350" cap="flat" cmpd="sng" algn="ctr">
                      <a:solidFill>
                        <a:srgbClr val="DA9694"/>
                      </a:solidFill>
                      <a:prstDash val="solid"/>
                      <a:round/>
                      <a:headEnd type="none" w="med" len="med"/>
                      <a:tailEnd type="none" w="med" len="med"/>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c>
                  <a:txBody>
                    <a:bodyPr/>
                    <a:lstStyle/>
                    <a:p>
                      <a:pPr algn="r" fontAlgn="b"/>
                      <a:r>
                        <a:rPr lang="en-US" sz="1600" b="0" i="0" u="none" strike="noStrike" dirty="0" smtClean="0">
                          <a:solidFill>
                            <a:srgbClr val="000000"/>
                          </a:solidFill>
                          <a:effectLst/>
                          <a:latin typeface="Calibri" panose="020F0502020204030204" pitchFamily="34" charset="0"/>
                        </a:rPr>
                        <a:t>36.2%</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c>
                  <a:txBody>
                    <a:bodyPr/>
                    <a:lstStyle/>
                    <a:p>
                      <a:pPr algn="r" fontAlgn="b"/>
                      <a:r>
                        <a:rPr lang="en-US" sz="1600" b="0" i="0" u="none" strike="noStrike" dirty="0" smtClean="0">
                          <a:solidFill>
                            <a:srgbClr val="000000"/>
                          </a:solidFill>
                          <a:effectLst/>
                          <a:latin typeface="Calibri" panose="020F0502020204030204" pitchFamily="34" charset="0"/>
                        </a:rPr>
                        <a:t>8.3%</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c>
                  <a:txBody>
                    <a:bodyPr/>
                    <a:lstStyle/>
                    <a:p>
                      <a:pPr algn="r" fontAlgn="b"/>
                      <a:r>
                        <a:rPr lang="en-US" sz="1600" b="0" i="0" u="none" strike="noStrike" dirty="0" smtClean="0">
                          <a:solidFill>
                            <a:srgbClr val="000000"/>
                          </a:solidFill>
                          <a:effectLst/>
                          <a:latin typeface="Calibri" panose="020F0502020204030204" pitchFamily="34" charset="0"/>
                        </a:rPr>
                        <a:t>8.0%</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DA9694"/>
                      </a:solidFill>
                      <a:prstDash val="solid"/>
                      <a:round/>
                      <a:headEnd type="none" w="med" len="med"/>
                      <a:tailEnd type="none" w="med" len="med"/>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r>
              <a:tr h="409808">
                <a:tc>
                  <a:txBody>
                    <a:bodyPr/>
                    <a:lstStyle/>
                    <a:p>
                      <a:pPr algn="l" fontAlgn="b"/>
                      <a:r>
                        <a:rPr lang="en-US" sz="1600" b="0" i="0" u="none" strike="noStrike">
                          <a:solidFill>
                            <a:srgbClr val="000000"/>
                          </a:solidFill>
                          <a:effectLst/>
                          <a:latin typeface="Calibri" panose="020F0502020204030204" pitchFamily="34" charset="0"/>
                        </a:rPr>
                        <a:t>Lecturers/Staff</a:t>
                      </a:r>
                    </a:p>
                  </a:txBody>
                  <a:tcPr marL="9525" marR="9525" marT="9525" marB="0" anchor="b">
                    <a:lnL w="6350" cap="flat" cmpd="sng" algn="ctr">
                      <a:solidFill>
                        <a:srgbClr val="DA9694"/>
                      </a:solidFill>
                      <a:prstDash val="solid"/>
                      <a:round/>
                      <a:headEnd type="none" w="med" len="med"/>
                      <a:tailEnd type="none" w="med" len="med"/>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34.8%</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30.2%</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41.4%</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DA9694"/>
                      </a:solidFill>
                      <a:prstDash val="solid"/>
                      <a:round/>
                      <a:headEnd type="none" w="med" len="med"/>
                      <a:tailEnd type="none" w="med" len="med"/>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r>
              <a:tr h="409808">
                <a:tc>
                  <a:txBody>
                    <a:bodyPr/>
                    <a:lstStyle/>
                    <a:p>
                      <a:pPr algn="l" fontAlgn="b"/>
                      <a:r>
                        <a:rPr lang="en-US" sz="1600" b="0" i="0" u="none" strike="noStrike">
                          <a:solidFill>
                            <a:srgbClr val="000000"/>
                          </a:solidFill>
                          <a:effectLst/>
                          <a:latin typeface="Calibri" panose="020F0502020204030204" pitchFamily="34" charset="0"/>
                        </a:rPr>
                        <a:t>Courses/Learning</a:t>
                      </a:r>
                    </a:p>
                  </a:txBody>
                  <a:tcPr marL="9525" marR="9525" marT="9525" marB="0" anchor="b">
                    <a:lnL w="6350" cap="flat" cmpd="sng" algn="ctr">
                      <a:solidFill>
                        <a:srgbClr val="DA9694"/>
                      </a:solidFill>
                      <a:prstDash val="solid"/>
                      <a:round/>
                      <a:headEnd type="none" w="med" len="med"/>
                      <a:tailEnd type="none" w="med" len="med"/>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c>
                  <a:txBody>
                    <a:bodyPr/>
                    <a:lstStyle/>
                    <a:p>
                      <a:pPr algn="r" fontAlgn="b"/>
                      <a:r>
                        <a:rPr lang="en-US" sz="1600" b="0" i="0" u="none" strike="noStrike" dirty="0" smtClean="0">
                          <a:solidFill>
                            <a:srgbClr val="000000"/>
                          </a:solidFill>
                          <a:effectLst/>
                          <a:latin typeface="Calibri" panose="020F0502020204030204" pitchFamily="34" charset="0"/>
                        </a:rPr>
                        <a:t>20.3%</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c>
                  <a:txBody>
                    <a:bodyPr/>
                    <a:lstStyle/>
                    <a:p>
                      <a:pPr algn="r" fontAlgn="b"/>
                      <a:r>
                        <a:rPr lang="en-US" sz="1600" b="0" i="0" u="none" strike="noStrike" dirty="0" smtClean="0">
                          <a:solidFill>
                            <a:srgbClr val="000000"/>
                          </a:solidFill>
                          <a:effectLst/>
                          <a:latin typeface="Calibri" panose="020F0502020204030204" pitchFamily="34" charset="0"/>
                        </a:rPr>
                        <a:t>15.5%</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c>
                  <a:txBody>
                    <a:bodyPr/>
                    <a:lstStyle/>
                    <a:p>
                      <a:pPr algn="r" fontAlgn="b"/>
                      <a:r>
                        <a:rPr lang="en-US" sz="1600" b="0" i="0" u="none" strike="noStrike" dirty="0" smtClean="0">
                          <a:solidFill>
                            <a:srgbClr val="000000"/>
                          </a:solidFill>
                          <a:effectLst/>
                          <a:latin typeface="Calibri" panose="020F0502020204030204" pitchFamily="34" charset="0"/>
                        </a:rPr>
                        <a:t>23.0%</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DA9694"/>
                      </a:solidFill>
                      <a:prstDash val="solid"/>
                      <a:round/>
                      <a:headEnd type="none" w="med" len="med"/>
                      <a:tailEnd type="none" w="med" len="med"/>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solidFill>
                      <a:srgbClr val="F2DCDB"/>
                    </a:solidFill>
                  </a:tcPr>
                </a:tc>
              </a:tr>
              <a:tr h="409808">
                <a:tc>
                  <a:txBody>
                    <a:bodyPr/>
                    <a:lstStyle/>
                    <a:p>
                      <a:pPr algn="l" fontAlgn="b"/>
                      <a:r>
                        <a:rPr lang="en-US" sz="1600" b="0" i="0" u="none" strike="noStrike">
                          <a:solidFill>
                            <a:srgbClr val="000000"/>
                          </a:solidFill>
                          <a:effectLst/>
                          <a:latin typeface="Calibri" panose="020F0502020204030204" pitchFamily="34" charset="0"/>
                        </a:rPr>
                        <a:t>Fellow Students</a:t>
                      </a:r>
                    </a:p>
                  </a:txBody>
                  <a:tcPr marL="9525" marR="9525" marT="9525" marB="0" anchor="b">
                    <a:lnL w="6350" cap="flat" cmpd="sng" algn="ctr">
                      <a:solidFill>
                        <a:srgbClr val="DA9694"/>
                      </a:solidFill>
                      <a:prstDash val="solid"/>
                      <a:round/>
                      <a:headEnd type="none" w="med" len="med"/>
                      <a:tailEnd type="none" w="med" len="med"/>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11.6%</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22.2%</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panose="020F0502020204030204" pitchFamily="34" charset="0"/>
                        </a:rPr>
                        <a:t>34.5%</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DA9694"/>
                      </a:solidFill>
                      <a:prstDash val="solid"/>
                      <a:round/>
                      <a:headEnd type="none" w="med" len="med"/>
                      <a:tailEnd type="none" w="med" len="med"/>
                    </a:lnR>
                    <a:lnT w="6350" cap="flat" cmpd="sng" algn="ctr">
                      <a:solidFill>
                        <a:srgbClr val="DA9694"/>
                      </a:solidFill>
                      <a:prstDash val="solid"/>
                      <a:round/>
                      <a:headEnd type="none" w="med" len="med"/>
                      <a:tailEnd type="none" w="med" len="med"/>
                    </a:lnT>
                    <a:lnB w="6350" cap="flat" cmpd="sng" algn="ctr">
                      <a:solidFill>
                        <a:srgbClr val="DA9694"/>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600" b="0" i="0" u="none" strike="noStrike" cap="none" baseline="0" dirty="0">
                <a:solidFill>
                  <a:schemeClr val="dk1"/>
                </a:solidFill>
                <a:latin typeface="+mn-lt"/>
                <a:ea typeface="Times New Roman"/>
                <a:cs typeface="Times New Roman"/>
                <a:sym typeface="Times New Roman"/>
              </a:rPr>
              <a:t>What changes can the College make for the benefit of students?</a:t>
            </a:r>
            <a:r>
              <a:rPr lang="en-US" sz="3959" b="0" i="0" u="none" strike="noStrike" cap="none" baseline="0" dirty="0">
                <a:solidFill>
                  <a:schemeClr val="dk1"/>
                </a:solidFill>
                <a:latin typeface="+mn-lt"/>
                <a:ea typeface="Times New Roman"/>
                <a:cs typeface="Times New Roman"/>
                <a:sym typeface="Times New Roman"/>
              </a:rPr>
              <a:t> </a:t>
            </a:r>
            <a:r>
              <a:rPr lang="en-US" sz="1600" b="0" i="0" u="none" strike="noStrike" cap="none" baseline="0" dirty="0" smtClean="0">
                <a:solidFill>
                  <a:schemeClr val="dk1"/>
                </a:solidFill>
                <a:latin typeface="+mn-lt"/>
                <a:ea typeface="Times New Roman"/>
                <a:cs typeface="Times New Roman"/>
                <a:sym typeface="Times New Roman"/>
              </a:rPr>
              <a:t>(2019 N=50; 2018: N=55, 2017: N=53) </a:t>
            </a:r>
            <a:endParaRPr lang="en-US" sz="1600" b="0" i="0" u="none" strike="noStrike" cap="none" baseline="0" dirty="0">
              <a:solidFill>
                <a:schemeClr val="dk1"/>
              </a:solidFill>
              <a:latin typeface="+mn-lt"/>
              <a:ea typeface="Times New Roman"/>
              <a:cs typeface="Times New Roman"/>
              <a:sym typeface="Times New Roman"/>
            </a:endParaRPr>
          </a:p>
        </p:txBody>
      </p:sp>
      <p:sp>
        <p:nvSpPr>
          <p:cNvPr id="377" name="Shape 377"/>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378" name="Shape 37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37</a:t>
            </a:fld>
            <a:endParaRPr lang="en-US" sz="1200" b="0" i="0" u="none" strike="noStrike" cap="none" baseline="0">
              <a:solidFill>
                <a:srgbClr val="888888"/>
              </a:solidFill>
              <a:latin typeface="Calibri"/>
              <a:ea typeface="Calibri"/>
              <a:cs typeface="Calibri"/>
              <a:sym typeface="Calibri"/>
            </a:endParaRPr>
          </a:p>
        </p:txBody>
      </p:sp>
      <p:sp>
        <p:nvSpPr>
          <p:cNvPr id="379" name="Shape 379"/>
          <p:cNvSpPr txBox="1"/>
          <p:nvPr/>
        </p:nvSpPr>
        <p:spPr>
          <a:xfrm>
            <a:off x="365760" y="1515979"/>
            <a:ext cx="3589383" cy="4900062"/>
          </a:xfrm>
          <a:prstGeom prst="rect">
            <a:avLst/>
          </a:prstGeom>
          <a:noFill/>
          <a:ln>
            <a:noFill/>
          </a:ln>
        </p:spPr>
        <p:txBody>
          <a:bodyPr lIns="91425" tIns="45700" rIns="91425" bIns="45700" anchor="t" anchorCtr="0">
            <a:noAutofit/>
          </a:bodyPr>
          <a:lstStyle/>
          <a:p>
            <a:pPr lvl="0" algn="just">
              <a:buSzPct val="25000"/>
            </a:pPr>
            <a:r>
              <a:rPr lang="en-US" b="0" i="0" u="none" strike="noStrike" cap="none" baseline="0" dirty="0">
                <a:solidFill>
                  <a:schemeClr val="tx1"/>
                </a:solidFill>
                <a:latin typeface="Calibri"/>
                <a:ea typeface="Calibri"/>
                <a:cs typeface="Calibri"/>
                <a:sym typeface="Calibri"/>
              </a:rPr>
              <a:t>When asked what the College could do for the benefit of students, </a:t>
            </a:r>
            <a:r>
              <a:rPr lang="en-US" b="0" i="0" u="none" strike="noStrike" cap="none" baseline="0" dirty="0" smtClean="0">
                <a:solidFill>
                  <a:schemeClr val="tx1"/>
                </a:solidFill>
                <a:latin typeface="Calibri"/>
                <a:ea typeface="Calibri"/>
                <a:cs typeface="Calibri"/>
                <a:sym typeface="Calibri"/>
              </a:rPr>
              <a:t>the top answer was providing</a:t>
            </a:r>
            <a:r>
              <a:rPr lang="en-US" b="0" i="0" u="none" strike="noStrike" cap="none" dirty="0" smtClean="0">
                <a:solidFill>
                  <a:schemeClr val="tx1"/>
                </a:solidFill>
                <a:latin typeface="Calibri"/>
                <a:ea typeface="Calibri"/>
                <a:cs typeface="Calibri"/>
                <a:sym typeface="Calibri"/>
              </a:rPr>
              <a:t> </a:t>
            </a:r>
            <a:r>
              <a:rPr lang="en-US" dirty="0" smtClean="0">
                <a:solidFill>
                  <a:schemeClr val="tx1"/>
                </a:solidFill>
                <a:latin typeface="Calibri"/>
                <a:ea typeface="Calibri"/>
                <a:cs typeface="Calibri"/>
                <a:sym typeface="Calibri"/>
              </a:rPr>
              <a:t>additional or more advanced course than the current offerings </a:t>
            </a:r>
            <a:r>
              <a:rPr lang="en-US" b="0" i="0" u="none" strike="noStrike" cap="none" baseline="0" dirty="0" smtClean="0">
                <a:solidFill>
                  <a:schemeClr val="tx1"/>
                </a:solidFill>
                <a:latin typeface="Calibri"/>
                <a:ea typeface="Calibri"/>
                <a:cs typeface="Calibri"/>
                <a:sym typeface="Calibri"/>
              </a:rPr>
              <a:t>(32%). One in 5 students</a:t>
            </a:r>
            <a:r>
              <a:rPr lang="en-US" b="0" i="0" u="none" strike="noStrike" cap="none" dirty="0" smtClean="0">
                <a:solidFill>
                  <a:schemeClr val="tx1"/>
                </a:solidFill>
                <a:latin typeface="Calibri"/>
                <a:ea typeface="Calibri"/>
                <a:cs typeface="Calibri"/>
                <a:sym typeface="Calibri"/>
              </a:rPr>
              <a:t> (20%) felt that no changes were needed to benefit them.  Requests for cafeteria services dropped by half to 10%.  Some of the verbatim comments include</a:t>
            </a:r>
            <a:r>
              <a:rPr lang="en-US" dirty="0" smtClean="0">
                <a:solidFill>
                  <a:schemeClr val="tx1"/>
                </a:solidFill>
                <a:latin typeface="Calibri"/>
                <a:ea typeface="Calibri"/>
                <a:cs typeface="Calibri"/>
                <a:sym typeface="Calibri"/>
              </a:rPr>
              <a:t>: </a:t>
            </a:r>
            <a:r>
              <a:rPr lang="en-US" sz="1200" i="1" dirty="0" smtClean="0">
                <a:solidFill>
                  <a:schemeClr val="tx1"/>
                </a:solidFill>
                <a:latin typeface="Calibri"/>
                <a:ea typeface="Calibri"/>
                <a:cs typeface="Calibri"/>
                <a:sym typeface="Calibri"/>
              </a:rPr>
              <a:t>“</a:t>
            </a:r>
            <a:r>
              <a:rPr lang="en-US" sz="1200" i="1" dirty="0"/>
              <a:t>I think the college should </a:t>
            </a:r>
            <a:r>
              <a:rPr lang="en-US" sz="1200" i="1" dirty="0" smtClean="0"/>
              <a:t>put on </a:t>
            </a:r>
            <a:r>
              <a:rPr lang="en-US" sz="1200" i="1" dirty="0"/>
              <a:t>more </a:t>
            </a:r>
            <a:r>
              <a:rPr lang="en-US" sz="1200" i="1" dirty="0" smtClean="0"/>
              <a:t>in-depth </a:t>
            </a:r>
            <a:r>
              <a:rPr lang="en-US" sz="1200" i="1" dirty="0"/>
              <a:t>courses when it comes to IT</a:t>
            </a:r>
            <a:r>
              <a:rPr lang="en-US" sz="1200" i="1" dirty="0" smtClean="0"/>
              <a:t>.” “</a:t>
            </a:r>
            <a:r>
              <a:rPr lang="en-US" sz="1200" i="1" dirty="0"/>
              <a:t>Make classes required for a program or graduation available every semester. Not being able to take a class in a certain season sets a person </a:t>
            </a:r>
            <a:r>
              <a:rPr lang="en-US" sz="1200" i="1" dirty="0" smtClean="0"/>
              <a:t>back.” </a:t>
            </a:r>
            <a:r>
              <a:rPr lang="en-US" sz="1200" dirty="0" smtClean="0"/>
              <a:t>“</a:t>
            </a:r>
            <a:r>
              <a:rPr lang="en-US" sz="1200" i="1" dirty="0"/>
              <a:t>Science students should learn APA style in College English and not MLA. </a:t>
            </a:r>
            <a:r>
              <a:rPr lang="en-US" sz="1200" i="1" dirty="0" smtClean="0"/>
              <a:t>The Pharmacology </a:t>
            </a:r>
            <a:r>
              <a:rPr lang="en-US" sz="1200" i="1" dirty="0"/>
              <a:t>course for nursing students </a:t>
            </a:r>
            <a:r>
              <a:rPr lang="en-US" sz="1200" i="1" dirty="0" smtClean="0"/>
              <a:t>should </a:t>
            </a:r>
            <a:r>
              <a:rPr lang="en-US" sz="1200" i="1" dirty="0"/>
              <a:t>be offered prior </a:t>
            </a:r>
            <a:r>
              <a:rPr lang="en-US" sz="1200" i="1" dirty="0" smtClean="0"/>
              <a:t>to or </a:t>
            </a:r>
            <a:r>
              <a:rPr lang="en-US" sz="1200" i="1" dirty="0"/>
              <a:t>at the same time as Med </a:t>
            </a:r>
            <a:r>
              <a:rPr lang="en-US" sz="1200" i="1" dirty="0" err="1" smtClean="0"/>
              <a:t>Surg</a:t>
            </a:r>
            <a:r>
              <a:rPr lang="en-US" sz="1200" i="1" dirty="0" smtClean="0"/>
              <a:t>…” “More food options.” “Better communication.” “Have </a:t>
            </a:r>
            <a:r>
              <a:rPr lang="en-US" sz="1200" i="1" dirty="0"/>
              <a:t>better security procedures, and update the college (e.g. classrooms, buildings</a:t>
            </a:r>
            <a:r>
              <a:rPr lang="en-US" sz="1200" i="1" dirty="0" smtClean="0"/>
              <a:t>).” “</a:t>
            </a:r>
            <a:r>
              <a:rPr lang="en-US" sz="1200" i="1" dirty="0"/>
              <a:t>Hire teachers that are fair and do not beat around the bush when help is </a:t>
            </a:r>
            <a:r>
              <a:rPr lang="en-US" sz="1200" i="1" dirty="0" smtClean="0"/>
              <a:t>needed.” “</a:t>
            </a:r>
            <a:r>
              <a:rPr lang="en-US" sz="1200" i="1" dirty="0"/>
              <a:t>I think by making the appropriate courses more available on-line would allow persons with various lifestyles to take courses without it conflicting other commitments such as work</a:t>
            </a:r>
            <a:r>
              <a:rPr lang="en-US" sz="1200" i="1" dirty="0" smtClean="0"/>
              <a:t>.”</a:t>
            </a:r>
            <a:endParaRPr lang="en-US" i="1" dirty="0">
              <a:solidFill>
                <a:schemeClr val="tx1"/>
              </a:solidFill>
              <a:latin typeface="Calibri"/>
              <a:ea typeface="Calibri"/>
              <a:cs typeface="Calibri"/>
              <a:sym typeface="Calibri"/>
            </a:endParaRPr>
          </a:p>
          <a:p>
            <a:pPr lvl="0" algn="just">
              <a:buSzPct val="25000"/>
            </a:pPr>
            <a:endParaRPr lang="en-US" i="1" dirty="0">
              <a:solidFill>
                <a:schemeClr val="tx1"/>
              </a:solidFill>
              <a:latin typeface="Calibri"/>
              <a:ea typeface="Calibri"/>
              <a:cs typeface="Calibri"/>
              <a:sym typeface="Calibri"/>
            </a:endParaRPr>
          </a:p>
          <a:p>
            <a:pPr lvl="0" algn="just">
              <a:buSzPct val="25000"/>
            </a:pPr>
            <a:r>
              <a:rPr lang="en-US" i="1" dirty="0" smtClean="0">
                <a:solidFill>
                  <a:schemeClr val="tx1"/>
                </a:solidFill>
                <a:latin typeface="Calibri"/>
                <a:ea typeface="Calibri"/>
                <a:cs typeface="Calibri"/>
                <a:sym typeface="Calibri"/>
              </a:rPr>
              <a:t> </a:t>
            </a:r>
            <a:endParaRPr lang="en-US" i="1" dirty="0">
              <a:solidFill>
                <a:schemeClr val="tx1"/>
              </a:solidFill>
              <a:latin typeface="Calibri"/>
              <a:ea typeface="Calibri"/>
              <a:cs typeface="Calibri"/>
              <a:sym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651205517"/>
              </p:ext>
            </p:extLst>
          </p:nvPr>
        </p:nvGraphicFramePr>
        <p:xfrm>
          <a:off x="4120017" y="1620827"/>
          <a:ext cx="4122110" cy="3251800"/>
        </p:xfrm>
        <a:graphic>
          <a:graphicData uri="http://schemas.openxmlformats.org/drawingml/2006/table">
            <a:tbl>
              <a:tblPr/>
              <a:tblGrid>
                <a:gridCol w="2568882"/>
                <a:gridCol w="533408"/>
                <a:gridCol w="516885"/>
                <a:gridCol w="502935"/>
              </a:tblGrid>
              <a:tr h="325180">
                <a:tc>
                  <a:txBody>
                    <a:bodyPr/>
                    <a:lstStyle/>
                    <a:p>
                      <a:pPr algn="ctr" fontAlgn="b"/>
                      <a:r>
                        <a:rPr lang="en-US" sz="1600" b="1" i="0" u="none" strike="noStrike" dirty="0">
                          <a:solidFill>
                            <a:srgbClr val="FFFFFF"/>
                          </a:solidFill>
                          <a:effectLst/>
                          <a:latin typeface="Calibri" panose="020F0502020204030204" pitchFamily="34" charset="0"/>
                        </a:rPr>
                        <a:t>Attribute</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600" b="1" i="0" u="none" strike="noStrike" dirty="0">
                          <a:solidFill>
                            <a:srgbClr val="FFFFFF"/>
                          </a:solidFill>
                          <a:effectLst/>
                          <a:latin typeface="Calibri" panose="020F0502020204030204" pitchFamily="34" charset="0"/>
                        </a:rPr>
                        <a:t>2019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600" b="1" i="0" u="none" strike="noStrike" dirty="0">
                          <a:solidFill>
                            <a:srgbClr val="FFFFFF"/>
                          </a:solidFill>
                          <a:effectLst/>
                          <a:latin typeface="Calibri" panose="020F0502020204030204" pitchFamily="34" charset="0"/>
                        </a:rPr>
                        <a:t>2018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600" b="1" i="0" u="none" strike="noStrike" dirty="0">
                          <a:solidFill>
                            <a:srgbClr val="FFFFFF"/>
                          </a:solidFill>
                          <a:effectLst/>
                          <a:latin typeface="Calibri" panose="020F0502020204030204" pitchFamily="34" charset="0"/>
                        </a:rPr>
                        <a:t>2017</a:t>
                      </a:r>
                    </a:p>
                  </a:txBody>
                  <a:tcPr marL="9525"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C0504D"/>
                    </a:solidFill>
                  </a:tcPr>
                </a:tc>
              </a:tr>
              <a:tr h="325180">
                <a:tc>
                  <a:txBody>
                    <a:bodyPr/>
                    <a:lstStyle/>
                    <a:p>
                      <a:pPr algn="l" fontAlgn="b"/>
                      <a:r>
                        <a:rPr lang="en-US" sz="1400" b="0" i="0" u="none" strike="noStrike">
                          <a:solidFill>
                            <a:srgbClr val="000000"/>
                          </a:solidFill>
                          <a:effectLst/>
                          <a:latin typeface="Calibri" panose="020F0502020204030204" pitchFamily="34" charset="0"/>
                        </a:rPr>
                        <a:t>Advanced/more courses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32.0%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16.4%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18.9%</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r>
              <a:tr h="325180">
                <a:tc>
                  <a:txBody>
                    <a:bodyPr/>
                    <a:lstStyle/>
                    <a:p>
                      <a:pPr algn="l" fontAlgn="b"/>
                      <a:r>
                        <a:rPr lang="en-US" sz="1400" b="0" i="0" u="none" strike="noStrike">
                          <a:solidFill>
                            <a:srgbClr val="000000"/>
                          </a:solidFill>
                          <a:effectLst/>
                          <a:latin typeface="Calibri" panose="020F0502020204030204" pitchFamily="34" charset="0"/>
                        </a:rPr>
                        <a:t>Nothing</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r>
              <a:tr h="325180">
                <a:tc>
                  <a:txBody>
                    <a:bodyPr/>
                    <a:lstStyle/>
                    <a:p>
                      <a:pPr algn="l" fontAlgn="b"/>
                      <a:r>
                        <a:rPr lang="en-US" sz="1400" b="0" i="0" u="none" strike="noStrike">
                          <a:solidFill>
                            <a:srgbClr val="000000"/>
                          </a:solidFill>
                          <a:effectLst/>
                          <a:latin typeface="Calibri" panose="020F0502020204030204" pitchFamily="34" charset="0"/>
                        </a:rPr>
                        <a:t>Cafeteria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18.9%</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r>
              <a:tr h="325180">
                <a:tc>
                  <a:txBody>
                    <a:bodyPr/>
                    <a:lstStyle/>
                    <a:p>
                      <a:pPr algn="l" fontAlgn="b"/>
                      <a:r>
                        <a:rPr lang="en-US" sz="1400" b="0" i="0" u="none" strike="noStrike">
                          <a:solidFill>
                            <a:srgbClr val="000000"/>
                          </a:solidFill>
                          <a:effectLst/>
                          <a:latin typeface="Calibri" panose="020F0502020204030204" pitchFamily="34" charset="0"/>
                        </a:rPr>
                        <a:t>Better communication</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r>
              <a:tr h="325180">
                <a:tc>
                  <a:txBody>
                    <a:bodyPr/>
                    <a:lstStyle/>
                    <a:p>
                      <a:pPr algn="l" fontAlgn="b"/>
                      <a:r>
                        <a:rPr lang="en-US" sz="1400" b="0" i="0" u="none" strike="noStrike">
                          <a:solidFill>
                            <a:srgbClr val="000000"/>
                          </a:solidFill>
                          <a:effectLst/>
                          <a:latin typeface="Calibri" panose="020F0502020204030204" pitchFamily="34" charset="0"/>
                        </a:rPr>
                        <a:t>Upgrade facilities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14.5%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r>
              <a:tr h="325180">
                <a:tc>
                  <a:txBody>
                    <a:bodyPr/>
                    <a:lstStyle/>
                    <a:p>
                      <a:pPr algn="l" fontAlgn="b"/>
                      <a:r>
                        <a:rPr lang="en-US" sz="1400" b="0" i="0" u="none" strike="noStrike">
                          <a:solidFill>
                            <a:srgbClr val="000000"/>
                          </a:solidFill>
                          <a:effectLst/>
                          <a:latin typeface="Calibri" panose="020F0502020204030204" pitchFamily="34" charset="0"/>
                        </a:rPr>
                        <a:t>Staff/Faculty accountabilty</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10.9%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11.3%</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r>
              <a:tr h="325180">
                <a:tc>
                  <a:txBody>
                    <a:bodyPr/>
                    <a:lstStyle/>
                    <a:p>
                      <a:pPr algn="l" fontAlgn="b"/>
                      <a:r>
                        <a:rPr lang="en-US" sz="1400" b="0" i="0" u="none" strike="noStrike">
                          <a:solidFill>
                            <a:srgbClr val="000000"/>
                          </a:solidFill>
                          <a:effectLst/>
                          <a:latin typeface="Calibri" panose="020F0502020204030204" pitchFamily="34" charset="0"/>
                        </a:rPr>
                        <a:t>Online courses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8B7"/>
                    </a:solidFill>
                  </a:tcPr>
                </a:tc>
              </a:tr>
              <a:tr h="325180">
                <a:tc>
                  <a:txBody>
                    <a:bodyPr/>
                    <a:lstStyle/>
                    <a:p>
                      <a:pPr algn="l" fontAlgn="b"/>
                      <a:r>
                        <a:rPr lang="en-US" sz="1400" b="0" i="0" u="none" strike="noStrike">
                          <a:solidFill>
                            <a:srgbClr val="000000"/>
                          </a:solidFill>
                          <a:effectLst/>
                          <a:latin typeface="Calibri" panose="020F0502020204030204" pitchFamily="34" charset="0"/>
                        </a:rPr>
                        <a:t>More activities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c>
                  <a:txBody>
                    <a:bodyPr/>
                    <a:lstStyle/>
                    <a:p>
                      <a:pPr algn="r" fontAlgn="b"/>
                      <a:r>
                        <a:rPr lang="en-US" sz="14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CDB"/>
                    </a:solidFill>
                  </a:tcPr>
                </a:tc>
              </a:tr>
              <a:tr h="325180">
                <a:tc>
                  <a:txBody>
                    <a:bodyPr/>
                    <a:lstStyle/>
                    <a:p>
                      <a:pPr algn="l" fontAlgn="b"/>
                      <a:r>
                        <a:rPr lang="en-US" sz="1400" b="0" i="0" u="none" strike="noStrike">
                          <a:solidFill>
                            <a:srgbClr val="000000"/>
                          </a:solidFill>
                          <a:effectLst/>
                          <a:latin typeface="Calibri" panose="020F0502020204030204" pitchFamily="34" charset="0"/>
                        </a:rPr>
                        <a:t>Other</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12.0%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14.5%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r" fontAlgn="b"/>
                      <a:r>
                        <a:rPr lang="en-US" sz="1400" b="0" i="0" u="none" strike="noStrike" dirty="0">
                          <a:solidFill>
                            <a:srgbClr val="000000"/>
                          </a:solidFill>
                          <a:effectLst/>
                          <a:latin typeface="Calibri" panose="020F0502020204030204" pitchFamily="34" charset="0"/>
                        </a:rPr>
                        <a:t>11.4%</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E6B8B7"/>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381000" y="1676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Times New Roman"/>
              <a:buNone/>
            </a:pPr>
            <a:r>
              <a:rPr lang="en-US" sz="9600" b="0" i="0" u="none" strike="noStrike" cap="none" baseline="0" dirty="0" smtClean="0">
                <a:solidFill>
                  <a:srgbClr val="FF0000"/>
                </a:solidFill>
                <a:latin typeface="+mn-lt"/>
                <a:ea typeface="Times New Roman"/>
                <a:cs typeface="Times New Roman"/>
                <a:sym typeface="Times New Roman"/>
              </a:rPr>
              <a:t>Conclusion</a:t>
            </a:r>
            <a:endParaRPr lang="en-US" sz="9600" b="0" i="0" u="none" strike="noStrike" cap="none" baseline="0" dirty="0">
              <a:solidFill>
                <a:srgbClr val="FF0000"/>
              </a:solidFill>
              <a:latin typeface="+mn-lt"/>
              <a:ea typeface="Times New Roman"/>
              <a:cs typeface="Times New Roman"/>
              <a:sym typeface="Times New Roman"/>
            </a:endParaRPr>
          </a:p>
        </p:txBody>
      </p:sp>
      <p:sp>
        <p:nvSpPr>
          <p:cNvPr id="386" name="Shape 386"/>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387" name="Shape 387"/>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38</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174941"/>
            <a:ext cx="8229600" cy="51022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smtClean="0">
                <a:solidFill>
                  <a:srgbClr val="FF0000"/>
                </a:solidFill>
                <a:latin typeface="+mn-lt"/>
                <a:ea typeface="Times New Roman"/>
                <a:cs typeface="Times New Roman"/>
                <a:sym typeface="Times New Roman"/>
              </a:rPr>
              <a:t>Conclusion</a:t>
            </a:r>
            <a:endParaRPr lang="en-US" sz="4400" b="0" i="0" u="none" strike="noStrike" cap="none" baseline="0" dirty="0">
              <a:solidFill>
                <a:srgbClr val="FF0000"/>
              </a:solidFill>
              <a:latin typeface="+mn-lt"/>
              <a:ea typeface="Times New Roman"/>
              <a:cs typeface="Times New Roman"/>
              <a:sym typeface="Times New Roman"/>
            </a:endParaRPr>
          </a:p>
        </p:txBody>
      </p:sp>
      <p:sp>
        <p:nvSpPr>
          <p:cNvPr id="393" name="Shape 393"/>
          <p:cNvSpPr txBox="1">
            <a:spLocks noGrp="1"/>
          </p:cNvSpPr>
          <p:nvPr>
            <p:ph idx="1"/>
          </p:nvPr>
        </p:nvSpPr>
        <p:spPr>
          <a:xfrm>
            <a:off x="457200" y="738980"/>
            <a:ext cx="8229600" cy="5724450"/>
          </a:xfrm>
          <a:prstGeom prst="rect">
            <a:avLst/>
          </a:prstGeom>
          <a:noFill/>
          <a:ln>
            <a:noFill/>
          </a:ln>
        </p:spPr>
        <p:txBody>
          <a:bodyPr lIns="91425" tIns="45700" rIns="91425" bIns="45700" anchor="t" anchorCtr="0">
            <a:noAutofit/>
          </a:bodyPr>
          <a:lstStyle/>
          <a:p>
            <a:pPr marL="0" lvl="0" indent="0" algn="just">
              <a:spcBef>
                <a:spcPts val="0"/>
              </a:spcBef>
              <a:buClr>
                <a:schemeClr val="dk1"/>
              </a:buClr>
              <a:buSzPct val="25000"/>
              <a:buNone/>
            </a:pPr>
            <a:r>
              <a:rPr lang="en-US" sz="1600" b="0" i="0" u="none" strike="noStrike" cap="none" baseline="0" dirty="0" smtClean="0">
                <a:latin typeface="Calibri"/>
                <a:ea typeface="Calibri"/>
                <a:cs typeface="Calibri"/>
                <a:sym typeface="Calibri"/>
              </a:rPr>
              <a:t>The 2019 Graduate Survey</a:t>
            </a:r>
            <a:r>
              <a:rPr lang="en-US" sz="1600" b="0" i="0" u="none" strike="noStrike" cap="none" dirty="0" smtClean="0">
                <a:latin typeface="Calibri"/>
                <a:ea typeface="Calibri"/>
                <a:cs typeface="Calibri"/>
                <a:sym typeface="Calibri"/>
              </a:rPr>
              <a:t> generally contained good news abou</a:t>
            </a:r>
            <a:r>
              <a:rPr lang="en-US" sz="1600" dirty="0" smtClean="0">
                <a:latin typeface="Calibri"/>
                <a:ea typeface="Calibri"/>
                <a:cs typeface="Calibri"/>
                <a:sym typeface="Calibri"/>
              </a:rPr>
              <a:t>t the College’s ability to service the needs of our major stakeholder – our students.  Access to faculty and the quality of instruction both increased and are now very near previous highs. In addition, Academic Regulations and the registration process also rebounded. While earlier in the year there were some concerns about the registration process, such that a survey was conducted, but that revealed that those concerns affected a limited amount of students and the results of this survey seem to confirm that. Further, now nearly half of all gradates completed their programme within the allotted time, generally in two years. In addition, both the overall satisfaction level and the recommendation level increased in 2019.  And when graduates were asked what they liked most about the College, they sited the overall atmosphere and, of course, the lecturers and support staff.</a:t>
            </a:r>
          </a:p>
          <a:p>
            <a:pPr marL="0" lvl="0" indent="0" algn="just">
              <a:spcBef>
                <a:spcPts val="0"/>
              </a:spcBef>
              <a:buClr>
                <a:schemeClr val="dk1"/>
              </a:buClr>
              <a:buSzPct val="25000"/>
              <a:buNone/>
            </a:pPr>
            <a:endParaRPr lang="en-US" sz="1600" i="0" u="none" strike="noStrike" cap="none" baseline="0" dirty="0" smtClean="0">
              <a:latin typeface="Calibri"/>
              <a:ea typeface="Calibri"/>
              <a:cs typeface="Calibri"/>
              <a:sym typeface="Calibri"/>
            </a:endParaRPr>
          </a:p>
          <a:p>
            <a:pPr marL="0" lvl="0" indent="0" algn="just">
              <a:spcBef>
                <a:spcPts val="0"/>
              </a:spcBef>
              <a:buClr>
                <a:schemeClr val="dk1"/>
              </a:buClr>
              <a:buSzPct val="25000"/>
              <a:buNone/>
            </a:pPr>
            <a:r>
              <a:rPr lang="en-US" sz="1600" dirty="0" smtClean="0">
                <a:latin typeface="Calibri"/>
                <a:ea typeface="Calibri"/>
                <a:cs typeface="Calibri"/>
                <a:sym typeface="Calibri"/>
              </a:rPr>
              <a:t>On the other hand</a:t>
            </a:r>
            <a:r>
              <a:rPr lang="en-US" sz="1600" i="0" u="none" strike="noStrike" cap="none" baseline="0" dirty="0" smtClean="0">
                <a:latin typeface="Calibri"/>
                <a:ea typeface="Calibri"/>
                <a:cs typeface="Calibri"/>
                <a:sym typeface="Calibri"/>
              </a:rPr>
              <a:t>, while the median</a:t>
            </a:r>
            <a:r>
              <a:rPr lang="en-US" sz="1600" i="0" u="none" strike="noStrike" cap="none" dirty="0" smtClean="0">
                <a:latin typeface="Calibri"/>
                <a:ea typeface="Calibri"/>
                <a:cs typeface="Calibri"/>
                <a:sym typeface="Calibri"/>
              </a:rPr>
              <a:t> length of time to graduate remained at 3 years, the average length increased to 3.8 years due to the number who had been at the College 4 years or more.  Likewise, concerns about the availability of courses more than doubled in 2019, however concerns about a lack of dedicated cafeteria dropped by half and those who felt that nothing was needed to enhance their experience doubled. There was a significant drop in the number of students continuing their education overseas, but this was offset </a:t>
            </a:r>
            <a:r>
              <a:rPr lang="en-US" sz="1600" dirty="0" smtClean="0">
                <a:latin typeface="Calibri"/>
                <a:ea typeface="Calibri"/>
                <a:cs typeface="Calibri"/>
                <a:sym typeface="Calibri"/>
              </a:rPr>
              <a:t>with</a:t>
            </a:r>
            <a:r>
              <a:rPr lang="en-US" sz="1600" i="0" u="none" strike="noStrike" cap="none" dirty="0" smtClean="0">
                <a:latin typeface="Calibri"/>
                <a:ea typeface="Calibri"/>
                <a:cs typeface="Calibri"/>
                <a:sym typeface="Calibri"/>
              </a:rPr>
              <a:t> more graduates returning to the jobs they held while obtaining their qualifications, and higher numbers exploring other opportunities at the College, or by those looking for employment.</a:t>
            </a:r>
          </a:p>
          <a:p>
            <a:pPr marL="0" lvl="0" indent="0" algn="just">
              <a:spcBef>
                <a:spcPts val="0"/>
              </a:spcBef>
              <a:buClr>
                <a:schemeClr val="dk1"/>
              </a:buClr>
              <a:buSzPct val="25000"/>
              <a:buNone/>
            </a:pPr>
            <a:endParaRPr lang="en-US" sz="1600" baseline="0" dirty="0">
              <a:latin typeface="Calibri"/>
              <a:ea typeface="Calibri"/>
              <a:cs typeface="Calibri"/>
              <a:sym typeface="Calibri"/>
            </a:endParaRPr>
          </a:p>
          <a:p>
            <a:pPr marL="0" lvl="0" indent="0" algn="just">
              <a:spcBef>
                <a:spcPts val="0"/>
              </a:spcBef>
              <a:buClr>
                <a:schemeClr val="dk1"/>
              </a:buClr>
              <a:buSzPct val="25000"/>
              <a:buNone/>
            </a:pPr>
            <a:r>
              <a:rPr lang="en-US" sz="1600" i="0" u="none" strike="noStrike" cap="none" dirty="0" smtClean="0">
                <a:latin typeface="Calibri"/>
                <a:ea typeface="Calibri"/>
                <a:cs typeface="Calibri"/>
                <a:sym typeface="Calibri"/>
              </a:rPr>
              <a:t>Given the generally positive report card from our graduates, our response should be to maintain what we have been doing correctly and to manage those things which we have not been doing as well. The availability of courses is a perennial item. Information is now in the catalogue to inform students when courses are available so that they can plan ahead. This speaks to a greater need for communication.</a:t>
            </a:r>
            <a:endParaRPr lang="en-US" sz="1600" i="0" u="none" strike="noStrike" cap="none" baseline="0" dirty="0">
              <a:latin typeface="Calibri"/>
              <a:ea typeface="Calibri"/>
              <a:cs typeface="Calibri"/>
              <a:sym typeface="Calibri"/>
            </a:endParaRPr>
          </a:p>
          <a:p>
            <a:pPr marL="0" lvl="0" indent="0" algn="just">
              <a:spcBef>
                <a:spcPts val="0"/>
              </a:spcBef>
              <a:buClr>
                <a:schemeClr val="dk1"/>
              </a:buClr>
              <a:buSzPct val="25000"/>
              <a:buNone/>
            </a:pPr>
            <a:endParaRPr lang="en-US" sz="1600" i="0" u="none" strike="noStrike" cap="none" baseline="0" dirty="0">
              <a:latin typeface="Calibri"/>
              <a:ea typeface="Calibri"/>
              <a:cs typeface="Calibri"/>
              <a:sym typeface="Calibri"/>
            </a:endParaRPr>
          </a:p>
        </p:txBody>
      </p:sp>
      <p:sp>
        <p:nvSpPr>
          <p:cNvPr id="394" name="Shape 394"/>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p:txBody>
      </p:sp>
      <p:sp>
        <p:nvSpPr>
          <p:cNvPr id="395" name="Shape 39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39</a:t>
            </a:fld>
            <a:endParaRPr lang="en-US" sz="1200" b="0" i="0" u="none" strike="noStrike" cap="none" baseline="0"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9445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Aims</a:t>
            </a:r>
          </a:p>
        </p:txBody>
      </p:sp>
      <p:sp>
        <p:nvSpPr>
          <p:cNvPr id="118" name="Shape 118"/>
          <p:cNvSpPr txBox="1">
            <a:spLocks noGrp="1"/>
          </p:cNvSpPr>
          <p:nvPr>
            <p:ph idx="1"/>
          </p:nvPr>
        </p:nvSpPr>
        <p:spPr>
          <a:xfrm>
            <a:off x="457200" y="1295400"/>
            <a:ext cx="8229600" cy="483076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14285"/>
              <a:buFont typeface="Arial"/>
              <a:buChar char="•"/>
            </a:pPr>
            <a:r>
              <a:rPr lang="en-US" sz="2800" b="0" i="0" u="none" strike="noStrike" cap="none" baseline="0" dirty="0">
                <a:solidFill>
                  <a:schemeClr val="dk1"/>
                </a:solidFill>
                <a:latin typeface="Calibri"/>
                <a:ea typeface="Calibri"/>
                <a:cs typeface="Calibri"/>
                <a:sym typeface="Calibri"/>
              </a:rPr>
              <a:t>The primary aim of the survey is to determine how well the Bermuda College serviced its main clients, the students, during </a:t>
            </a:r>
            <a:r>
              <a:rPr lang="en-US" sz="2800" b="0" i="0" u="none" strike="noStrike" cap="none" baseline="0" dirty="0" smtClean="0">
                <a:solidFill>
                  <a:schemeClr val="dk1"/>
                </a:solidFill>
                <a:latin typeface="Calibri"/>
                <a:ea typeface="Calibri"/>
                <a:cs typeface="Calibri"/>
                <a:sym typeface="Calibri"/>
              </a:rPr>
              <a:t>the time they spent </a:t>
            </a:r>
            <a:r>
              <a:rPr lang="en-US" sz="2800" b="0" i="0" u="none" strike="noStrike" cap="none" baseline="0" dirty="0">
                <a:solidFill>
                  <a:schemeClr val="dk1"/>
                </a:solidFill>
                <a:latin typeface="Calibri"/>
                <a:ea typeface="Calibri"/>
                <a:cs typeface="Calibri"/>
                <a:sym typeface="Calibri"/>
              </a:rPr>
              <a:t>earning their qualifications</a:t>
            </a:r>
            <a:r>
              <a:rPr lang="en-US" sz="3200" b="0" i="0" u="none" strike="noStrike" cap="none" baseline="0" dirty="0">
                <a:solidFill>
                  <a:schemeClr val="dk1"/>
                </a:solidFill>
                <a:latin typeface="Calibri"/>
                <a:ea typeface="Calibri"/>
                <a:cs typeface="Calibri"/>
                <a:sym typeface="Calibri"/>
              </a:rPr>
              <a:t>.</a:t>
            </a:r>
          </a:p>
          <a:p>
            <a:pPr marL="342900" marR="0" lvl="0" indent="-34290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Specifically, the survey sought to </a:t>
            </a:r>
            <a:r>
              <a:rPr lang="en-US" sz="2800" b="0" i="0" u="none" strike="noStrike" cap="none" baseline="0" dirty="0" smtClean="0">
                <a:solidFill>
                  <a:schemeClr val="dk1"/>
                </a:solidFill>
                <a:latin typeface="Calibri"/>
                <a:ea typeface="Calibri"/>
                <a:cs typeface="Calibri"/>
                <a:sym typeface="Calibri"/>
              </a:rPr>
              <a:t>determine, among other things:</a:t>
            </a:r>
            <a:endParaRPr lang="en-US" sz="2800" b="0" i="0" u="none" strike="noStrike" cap="none" baseline="0" dirty="0">
              <a:solidFill>
                <a:schemeClr val="dk1"/>
              </a:solidFill>
              <a:latin typeface="Calibri"/>
              <a:ea typeface="Calibri"/>
              <a:cs typeface="Calibri"/>
              <a:sym typeface="Calibri"/>
            </a:endParaRPr>
          </a:p>
          <a:p>
            <a:pPr marL="742950" marR="0" lvl="1" indent="-285750" algn="l" rtl="0">
              <a:spcBef>
                <a:spcPts val="480"/>
              </a:spcBef>
              <a:buClr>
                <a:schemeClr val="dk1"/>
              </a:buClr>
              <a:buSzPct val="100000"/>
              <a:buFont typeface="Arial"/>
              <a:buChar char="–"/>
            </a:pPr>
            <a:r>
              <a:rPr lang="en-US" sz="2400" b="0" i="0" u="none" strike="noStrike" cap="none" baseline="0" dirty="0" smtClean="0">
                <a:solidFill>
                  <a:schemeClr val="dk1"/>
                </a:solidFill>
                <a:latin typeface="Calibri"/>
                <a:ea typeface="Calibri"/>
                <a:cs typeface="Calibri"/>
                <a:sym typeface="Calibri"/>
              </a:rPr>
              <a:t>The </a:t>
            </a:r>
            <a:r>
              <a:rPr lang="en-US" sz="2400" b="0" i="0" u="none" strike="noStrike" cap="none" baseline="0" dirty="0">
                <a:solidFill>
                  <a:schemeClr val="dk1"/>
                </a:solidFill>
                <a:latin typeface="Calibri"/>
                <a:ea typeface="Calibri"/>
                <a:cs typeface="Calibri"/>
                <a:sym typeface="Calibri"/>
              </a:rPr>
              <a:t>programmes </a:t>
            </a:r>
            <a:r>
              <a:rPr lang="en-US" sz="2400" b="0" i="0" u="none" strike="noStrike" cap="none" baseline="0" dirty="0" smtClean="0">
                <a:solidFill>
                  <a:schemeClr val="dk1"/>
                </a:solidFill>
                <a:latin typeface="Calibri"/>
                <a:ea typeface="Calibri"/>
                <a:cs typeface="Calibri"/>
                <a:sym typeface="Calibri"/>
              </a:rPr>
              <a:t>in </a:t>
            </a:r>
            <a:r>
              <a:rPr lang="en-US" sz="2400" dirty="0" smtClean="0">
                <a:solidFill>
                  <a:schemeClr val="dk1"/>
                </a:solidFill>
                <a:latin typeface="Calibri"/>
                <a:ea typeface="Calibri"/>
                <a:cs typeface="Calibri"/>
                <a:sym typeface="Calibri"/>
              </a:rPr>
              <a:t>which </a:t>
            </a:r>
            <a:r>
              <a:rPr lang="en-US" sz="2400" b="0" i="0" u="none" strike="noStrike" cap="none" baseline="0" dirty="0" smtClean="0">
                <a:solidFill>
                  <a:schemeClr val="dk1"/>
                </a:solidFill>
                <a:latin typeface="Calibri"/>
                <a:ea typeface="Calibri"/>
                <a:cs typeface="Calibri"/>
                <a:sym typeface="Calibri"/>
              </a:rPr>
              <a:t>students </a:t>
            </a:r>
            <a:r>
              <a:rPr lang="en-US" sz="2400" b="0" i="0" u="none" strike="noStrike" cap="none" baseline="0" dirty="0">
                <a:solidFill>
                  <a:schemeClr val="dk1"/>
                </a:solidFill>
                <a:latin typeface="Calibri"/>
                <a:ea typeface="Calibri"/>
                <a:cs typeface="Calibri"/>
                <a:sym typeface="Calibri"/>
              </a:rPr>
              <a:t>were </a:t>
            </a:r>
            <a:r>
              <a:rPr lang="en-US" sz="2400" b="0" i="0" u="none" strike="noStrike" cap="none" baseline="0" dirty="0" err="1" smtClean="0">
                <a:solidFill>
                  <a:schemeClr val="dk1"/>
                </a:solidFill>
                <a:latin typeface="Calibri"/>
                <a:ea typeface="Calibri"/>
                <a:cs typeface="Calibri"/>
                <a:sym typeface="Calibri"/>
              </a:rPr>
              <a:t>enroled</a:t>
            </a:r>
            <a:r>
              <a:rPr lang="en-US" sz="2400" b="0" i="0" u="none" strike="noStrike" cap="none" baseline="0" dirty="0" smtClean="0">
                <a:solidFill>
                  <a:schemeClr val="dk1"/>
                </a:solidFill>
                <a:latin typeface="Calibri"/>
                <a:ea typeface="Calibri"/>
                <a:cs typeface="Calibri"/>
                <a:sym typeface="Calibri"/>
              </a:rPr>
              <a:t>,</a:t>
            </a:r>
            <a:endParaRPr lang="en-US" sz="2400" b="0" i="0" u="none" strike="noStrike" cap="none" baseline="0" dirty="0">
              <a:solidFill>
                <a:schemeClr val="dk1"/>
              </a:solidFill>
              <a:latin typeface="Calibri"/>
              <a:ea typeface="Calibri"/>
              <a:cs typeface="Calibri"/>
              <a:sym typeface="Calibri"/>
            </a:endParaRP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Whether or not students were going to continue their education abroad or whether or not they were going into the work force,</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And whether or not students took longer than expected to graduate and the reasons why.</a:t>
            </a:r>
          </a:p>
        </p:txBody>
      </p:sp>
      <p:sp>
        <p:nvSpPr>
          <p:cNvPr id="120" name="Shape 120"/>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p>
          <a:p>
            <a:pPr marL="0" marR="0" lvl="0" indent="0" algn="ctr" rtl="0">
              <a:spcBef>
                <a:spcPts val="0"/>
              </a:spcBef>
              <a:buSzPct val="25000"/>
              <a:buNone/>
            </a:pPr>
            <a:endParaRPr lang="en-US" sz="1200" b="0" i="0" u="none" strike="noStrike" cap="none" baseline="0" dirty="0">
              <a:solidFill>
                <a:srgbClr val="888888"/>
              </a:solidFill>
              <a:latin typeface="Calibri"/>
              <a:ea typeface="Calibri"/>
              <a:cs typeface="Calibri"/>
              <a:sym typeface="Calibri"/>
            </a:endParaRPr>
          </a:p>
        </p:txBody>
      </p:sp>
      <p:sp>
        <p:nvSpPr>
          <p:cNvPr id="119" name="Shape 11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76930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Methodology</a:t>
            </a:r>
          </a:p>
        </p:txBody>
      </p:sp>
      <p:sp>
        <p:nvSpPr>
          <p:cNvPr id="126" name="Shape 126"/>
          <p:cNvSpPr txBox="1">
            <a:spLocks noGrp="1"/>
          </p:cNvSpPr>
          <p:nvPr>
            <p:ph idx="1"/>
          </p:nvPr>
        </p:nvSpPr>
        <p:spPr>
          <a:xfrm>
            <a:off x="457200" y="1043939"/>
            <a:ext cx="8229600" cy="5158077"/>
          </a:xfrm>
          <a:prstGeom prst="rect">
            <a:avLst/>
          </a:prstGeom>
          <a:noFill/>
          <a:ln>
            <a:noFill/>
          </a:ln>
        </p:spPr>
        <p:txBody>
          <a:bodyPr lIns="91425" tIns="45700" rIns="91425" bIns="45700" anchor="t" anchorCtr="0">
            <a:noAutofit/>
          </a:bodyPr>
          <a:lstStyle/>
          <a:p>
            <a:pPr marL="0" lvl="0" indent="0">
              <a:spcBef>
                <a:spcPts val="0"/>
              </a:spcBef>
              <a:buSzPct val="100000"/>
              <a:buNone/>
            </a:pPr>
            <a:r>
              <a:rPr lang="en-US" b="0" i="0" u="none" strike="noStrike" cap="none" baseline="0" dirty="0">
                <a:latin typeface="Calibri"/>
                <a:ea typeface="Calibri"/>
                <a:cs typeface="Calibri"/>
                <a:sym typeface="Calibri"/>
              </a:rPr>
              <a:t>The survey is part of the graduation process, with students required to complete  the </a:t>
            </a:r>
            <a:r>
              <a:rPr lang="en-US" dirty="0"/>
              <a:t>survey online.  </a:t>
            </a:r>
            <a:r>
              <a:rPr lang="en-US" b="0" i="0" u="none" strike="noStrike" cap="none" baseline="0" dirty="0">
                <a:latin typeface="Calibri"/>
                <a:ea typeface="Calibri"/>
                <a:cs typeface="Calibri"/>
                <a:sym typeface="Calibri"/>
              </a:rPr>
              <a:t>Once the Registrar had identified the </a:t>
            </a:r>
            <a:r>
              <a:rPr lang="en-US" b="0" i="0" u="none" strike="noStrike" cap="none" baseline="0" dirty="0" smtClean="0">
                <a:latin typeface="Calibri"/>
                <a:ea typeface="Calibri"/>
                <a:cs typeface="Calibri"/>
                <a:sym typeface="Calibri"/>
              </a:rPr>
              <a:t> graduates,</a:t>
            </a:r>
            <a:r>
              <a:rPr lang="en-US" b="0" i="0" u="none" strike="noStrike" cap="none" dirty="0" smtClean="0">
                <a:latin typeface="Calibri"/>
                <a:ea typeface="Calibri"/>
                <a:cs typeface="Calibri"/>
                <a:sym typeface="Calibri"/>
              </a:rPr>
              <a:t> </a:t>
            </a:r>
            <a:r>
              <a:rPr lang="en-US" b="0" i="0" u="none" strike="noStrike" cap="none" baseline="0" dirty="0" smtClean="0">
                <a:latin typeface="Calibri"/>
                <a:ea typeface="Calibri"/>
                <a:cs typeface="Calibri"/>
                <a:sym typeface="Calibri"/>
              </a:rPr>
              <a:t>emails </a:t>
            </a:r>
            <a:r>
              <a:rPr lang="en-US" b="0" i="0" u="none" strike="noStrike" cap="none" baseline="0" dirty="0">
                <a:latin typeface="Calibri"/>
                <a:ea typeface="Calibri"/>
                <a:cs typeface="Calibri"/>
                <a:sym typeface="Calibri"/>
              </a:rPr>
              <a:t>were sent to all requesting that they complete the  survey.  </a:t>
            </a:r>
            <a:r>
              <a:rPr lang="en-US" b="0" i="0" u="none" strike="noStrike" cap="none" baseline="0" dirty="0" smtClean="0">
                <a:latin typeface="Calibri"/>
                <a:ea typeface="Calibri"/>
                <a:cs typeface="Calibri"/>
                <a:sym typeface="Calibri"/>
              </a:rPr>
              <a:t>Early completion</a:t>
            </a:r>
            <a:r>
              <a:rPr lang="en-US" b="0" i="0" u="none" strike="noStrike" cap="none" dirty="0" smtClean="0">
                <a:latin typeface="Calibri"/>
                <a:ea typeface="Calibri"/>
                <a:cs typeface="Calibri"/>
                <a:sym typeface="Calibri"/>
              </a:rPr>
              <a:t> of th</a:t>
            </a:r>
            <a:r>
              <a:rPr lang="en-US" dirty="0" smtClean="0">
                <a:latin typeface="Calibri"/>
                <a:ea typeface="Calibri"/>
                <a:cs typeface="Calibri"/>
                <a:sym typeface="Calibri"/>
              </a:rPr>
              <a:t>e survey allowed students to immediately collect their graduation tickets.</a:t>
            </a:r>
            <a:endParaRPr lang="en-US" b="0" i="0" u="none" strike="noStrike" cap="none" baseline="0" dirty="0" smtClean="0">
              <a:latin typeface="Calibri"/>
              <a:ea typeface="Calibri"/>
              <a:cs typeface="Calibri"/>
              <a:sym typeface="Calibri"/>
            </a:endParaRPr>
          </a:p>
          <a:p>
            <a:pPr marL="0" lvl="0" indent="0">
              <a:spcBef>
                <a:spcPts val="0"/>
              </a:spcBef>
              <a:buSzPct val="100000"/>
              <a:buNone/>
            </a:pPr>
            <a:endParaRPr lang="en-US" sz="1400" b="0" i="0" u="none" strike="noStrike" cap="none" baseline="0" dirty="0" smtClean="0">
              <a:latin typeface="Calibri"/>
              <a:ea typeface="Calibri"/>
              <a:cs typeface="Calibri"/>
              <a:sym typeface="Calibri"/>
            </a:endParaRPr>
          </a:p>
          <a:p>
            <a:pPr marL="0" lvl="0" indent="0">
              <a:spcBef>
                <a:spcPts val="0"/>
              </a:spcBef>
              <a:buSzPct val="100000"/>
              <a:buNone/>
            </a:pPr>
            <a:r>
              <a:rPr lang="en-US" b="0" i="0" u="none" strike="noStrike" cap="none" baseline="0" dirty="0" smtClean="0">
                <a:latin typeface="Calibri"/>
                <a:ea typeface="Calibri"/>
                <a:cs typeface="Calibri"/>
                <a:sym typeface="Calibri"/>
              </a:rPr>
              <a:t>In 2019, 109 of</a:t>
            </a:r>
            <a:r>
              <a:rPr lang="en-US" b="0" i="0" u="none" strike="noStrike" cap="none" dirty="0" smtClean="0">
                <a:latin typeface="Calibri"/>
                <a:ea typeface="Calibri"/>
                <a:cs typeface="Calibri"/>
                <a:sym typeface="Calibri"/>
              </a:rPr>
              <a:t> the 123 graduates completed the survey, an 89% response rate. This result compares to 77% in </a:t>
            </a:r>
            <a:r>
              <a:rPr lang="en-US" b="0" i="0" u="none" strike="noStrike" cap="none" baseline="0" dirty="0" smtClean="0">
                <a:latin typeface="Calibri"/>
                <a:ea typeface="Calibri"/>
                <a:cs typeface="Calibri"/>
                <a:sym typeface="Calibri"/>
              </a:rPr>
              <a:t>2018, </a:t>
            </a:r>
            <a:r>
              <a:rPr lang="en-US" b="0" i="0" u="none" strike="noStrike" cap="none" dirty="0" smtClean="0">
                <a:latin typeface="Calibri"/>
                <a:ea typeface="Calibri"/>
                <a:cs typeface="Calibri"/>
                <a:sym typeface="Calibri"/>
              </a:rPr>
              <a:t>93% in 2017, and 69% in 2016. </a:t>
            </a:r>
            <a:endParaRPr lang="en-US" b="0" i="0" u="none" strike="noStrike" cap="none" baseline="0" dirty="0" smtClean="0">
              <a:latin typeface="Calibri"/>
              <a:ea typeface="Calibri"/>
              <a:cs typeface="Calibri"/>
              <a:sym typeface="Calibri"/>
            </a:endParaRPr>
          </a:p>
          <a:p>
            <a:pPr marL="0" lvl="0" indent="0">
              <a:spcBef>
                <a:spcPts val="0"/>
              </a:spcBef>
              <a:buSzPct val="100000"/>
              <a:buNone/>
            </a:pPr>
            <a:endParaRPr lang="en-US" sz="1400" b="0" i="0" u="none" strike="noStrike" cap="none" baseline="0" dirty="0" smtClean="0">
              <a:latin typeface="Calibri"/>
              <a:ea typeface="Calibri"/>
              <a:cs typeface="Calibri"/>
              <a:sym typeface="Calibri"/>
            </a:endParaRPr>
          </a:p>
          <a:p>
            <a:pPr marL="0" marR="0" lvl="0" indent="0" algn="l" rtl="0">
              <a:spcBef>
                <a:spcPts val="400"/>
              </a:spcBef>
              <a:buClr>
                <a:schemeClr val="dk1"/>
              </a:buClr>
              <a:buSzPct val="100000"/>
              <a:buNone/>
            </a:pPr>
            <a:r>
              <a:rPr lang="en-US" b="0" i="0" u="none" strike="noStrike" cap="none" baseline="0" dirty="0" smtClean="0">
                <a:latin typeface="Calibri"/>
                <a:ea typeface="Calibri"/>
                <a:cs typeface="Calibri"/>
                <a:sym typeface="Calibri"/>
              </a:rPr>
              <a:t>For </a:t>
            </a:r>
            <a:r>
              <a:rPr lang="en-US" b="0" i="0" u="none" strike="noStrike" cap="none" baseline="0" dirty="0">
                <a:latin typeface="Calibri"/>
                <a:ea typeface="Calibri"/>
                <a:cs typeface="Calibri"/>
                <a:sym typeface="Calibri"/>
              </a:rPr>
              <a:t>questions on satisfaction, the top two choices, “completely satisfied” and “mostly satisfied,” were combined to form a rating of “satisfied” for ease of interpretation.</a:t>
            </a:r>
          </a:p>
          <a:p>
            <a:pPr marL="0" marR="0" lvl="0" indent="0" algn="l" rtl="0">
              <a:spcBef>
                <a:spcPts val="400"/>
              </a:spcBef>
              <a:buClr>
                <a:schemeClr val="dk1"/>
              </a:buClr>
              <a:buSzPct val="100000"/>
              <a:buNone/>
            </a:pPr>
            <a:endParaRPr lang="en-US" sz="1400" b="0" i="0" u="none" strike="noStrike" cap="none" baseline="0" dirty="0" smtClean="0">
              <a:latin typeface="Calibri"/>
              <a:ea typeface="Calibri"/>
              <a:cs typeface="Calibri"/>
              <a:sym typeface="Calibri"/>
            </a:endParaRPr>
          </a:p>
          <a:p>
            <a:pPr marL="0" marR="0" lvl="0" indent="0" algn="l" rtl="0">
              <a:spcBef>
                <a:spcPts val="400"/>
              </a:spcBef>
              <a:buClr>
                <a:schemeClr val="dk1"/>
              </a:buClr>
              <a:buSzPct val="100000"/>
              <a:buNone/>
            </a:pPr>
            <a:r>
              <a:rPr lang="en-US" b="0" i="0" u="none" strike="noStrike" cap="none" baseline="0" dirty="0" smtClean="0">
                <a:latin typeface="Calibri"/>
                <a:ea typeface="Calibri"/>
                <a:cs typeface="Calibri"/>
                <a:sym typeface="Calibri"/>
              </a:rPr>
              <a:t>This </a:t>
            </a:r>
            <a:r>
              <a:rPr lang="en-US" b="0" i="0" u="none" strike="noStrike" cap="none" baseline="0" dirty="0">
                <a:latin typeface="Calibri"/>
                <a:ea typeface="Calibri"/>
                <a:cs typeface="Calibri"/>
                <a:sym typeface="Calibri"/>
              </a:rPr>
              <a:t>survey represents the collective responses of those who participated.</a:t>
            </a:r>
          </a:p>
        </p:txBody>
      </p:sp>
      <p:sp>
        <p:nvSpPr>
          <p:cNvPr id="128" name="Shape 128"/>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27" name="Shape 127"/>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5</a:t>
            </a:fld>
            <a:endParaRPr lang="en-US" sz="1200" b="0" i="0" u="none" strike="noStrike" cap="none" baseline="0"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1828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9600" b="0" i="0" u="none" strike="noStrike" cap="none" baseline="0">
                <a:solidFill>
                  <a:srgbClr val="FF0000"/>
                </a:solidFill>
                <a:latin typeface="Calibri"/>
                <a:ea typeface="Calibri"/>
                <a:cs typeface="Calibri"/>
                <a:sym typeface="Calibri"/>
              </a:rPr>
              <a:t>Highlights</a:t>
            </a:r>
          </a:p>
        </p:txBody>
      </p:sp>
      <p:sp>
        <p:nvSpPr>
          <p:cNvPr id="134" name="Shape 134"/>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35" name="Shape 13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6</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152718"/>
            <a:ext cx="8229600" cy="53308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Highlights</a:t>
            </a:r>
          </a:p>
        </p:txBody>
      </p:sp>
      <p:sp>
        <p:nvSpPr>
          <p:cNvPr id="141" name="Shape 141"/>
          <p:cNvSpPr txBox="1">
            <a:spLocks noGrp="1"/>
          </p:cNvSpPr>
          <p:nvPr>
            <p:ph idx="1"/>
          </p:nvPr>
        </p:nvSpPr>
        <p:spPr>
          <a:xfrm>
            <a:off x="457200" y="746760"/>
            <a:ext cx="8229600" cy="5730240"/>
          </a:xfrm>
          <a:prstGeom prst="rect">
            <a:avLst/>
          </a:prstGeom>
          <a:noFill/>
          <a:ln>
            <a:noFill/>
          </a:ln>
        </p:spPr>
        <p:txBody>
          <a:bodyPr lIns="91425" tIns="45700" rIns="91425" bIns="45700" anchor="t" anchorCtr="0">
            <a:noAutofit/>
          </a:bodyPr>
          <a:lstStyle/>
          <a:p>
            <a:pPr marL="342900" lvl="0" indent="-342900">
              <a:lnSpc>
                <a:spcPct val="80000"/>
              </a:lnSpc>
              <a:spcBef>
                <a:spcPts val="0"/>
              </a:spcBef>
              <a:buClr>
                <a:schemeClr val="dk1"/>
              </a:buClr>
              <a:buSzPct val="98421"/>
              <a:buFont typeface="Arial"/>
              <a:buChar char="•"/>
            </a:pPr>
            <a:r>
              <a:rPr lang="en-US" sz="1870" b="0" i="0" u="none" strike="noStrike" cap="none" baseline="0" dirty="0">
                <a:latin typeface="Calibri"/>
                <a:ea typeface="Calibri"/>
                <a:cs typeface="Calibri"/>
                <a:sym typeface="Calibri"/>
              </a:rPr>
              <a:t>In </a:t>
            </a:r>
            <a:r>
              <a:rPr lang="en-US" sz="1870" b="0" i="0" u="none" strike="noStrike" cap="none" baseline="0" dirty="0" smtClean="0">
                <a:latin typeface="Calibri"/>
                <a:ea typeface="Calibri"/>
                <a:cs typeface="Calibri"/>
                <a:sym typeface="Calibri"/>
              </a:rPr>
              <a:t>2019, 89%</a:t>
            </a:r>
            <a:r>
              <a:rPr lang="en-US" sz="1870" b="0" i="0" u="none" strike="noStrike" cap="none" dirty="0" smtClean="0">
                <a:latin typeface="Calibri"/>
                <a:ea typeface="Calibri"/>
                <a:cs typeface="Calibri"/>
                <a:sym typeface="Calibri"/>
              </a:rPr>
              <a:t> of graduates completed the survey, compared to </a:t>
            </a:r>
            <a:r>
              <a:rPr lang="en-US" sz="1870" dirty="0">
                <a:ea typeface="Calibri"/>
                <a:cs typeface="Calibri"/>
                <a:sym typeface="Calibri"/>
              </a:rPr>
              <a:t>77% </a:t>
            </a:r>
            <a:r>
              <a:rPr lang="en-US" sz="1870" dirty="0" smtClean="0">
                <a:ea typeface="Calibri"/>
                <a:cs typeface="Calibri"/>
                <a:sym typeface="Calibri"/>
              </a:rPr>
              <a:t>in 2018</a:t>
            </a:r>
            <a:r>
              <a:rPr lang="en-US" sz="1870" b="0" i="0" u="none" strike="noStrike" cap="none" baseline="0" dirty="0" smtClean="0">
                <a:latin typeface="Calibri"/>
                <a:ea typeface="Calibri"/>
                <a:cs typeface="Calibri"/>
                <a:sym typeface="Calibri"/>
              </a:rPr>
              <a:t> and 93% in 2017,</a:t>
            </a:r>
            <a:r>
              <a:rPr lang="en-US" sz="1870" b="0" i="0" u="none" strike="noStrike" cap="none" dirty="0" smtClean="0">
                <a:latin typeface="Calibri"/>
                <a:ea typeface="Calibri"/>
                <a:cs typeface="Calibri"/>
                <a:sym typeface="Calibri"/>
              </a:rPr>
              <a:t> (the highest level to-date.) </a:t>
            </a:r>
            <a:endParaRPr lang="en-US" sz="1870" b="0" i="0" u="none" strike="noStrike" cap="none" baseline="0" dirty="0" smtClean="0">
              <a:latin typeface="Calibri"/>
              <a:ea typeface="Calibri"/>
              <a:cs typeface="Calibri"/>
              <a:sym typeface="Calibri"/>
            </a:endParaRPr>
          </a:p>
          <a:p>
            <a:pPr marL="342900" marR="0" lvl="0" indent="-342900" algn="l" rtl="0">
              <a:lnSpc>
                <a:spcPct val="80000"/>
              </a:lnSpc>
              <a:spcBef>
                <a:spcPts val="374"/>
              </a:spcBef>
              <a:buClr>
                <a:schemeClr val="dk1"/>
              </a:buClr>
              <a:buSzPct val="98421"/>
              <a:buFont typeface="Arial"/>
              <a:buChar char="•"/>
            </a:pPr>
            <a:r>
              <a:rPr lang="en-US" sz="1870" b="0" i="0" u="none" strike="noStrike" cap="none" baseline="0" dirty="0" smtClean="0">
                <a:latin typeface="Calibri"/>
                <a:ea typeface="Calibri"/>
                <a:cs typeface="Calibri"/>
                <a:sym typeface="Calibri"/>
              </a:rPr>
              <a:t>65.1% of</a:t>
            </a:r>
            <a:r>
              <a:rPr lang="en-US" sz="1870" b="0" i="0" u="none" strike="noStrike" cap="none" dirty="0" smtClean="0">
                <a:latin typeface="Calibri"/>
                <a:ea typeface="Calibri"/>
                <a:cs typeface="Calibri"/>
                <a:sym typeface="Calibri"/>
              </a:rPr>
              <a:t> 2019 graduates were full-time, the lowest level since 2015.  In 2018, </a:t>
            </a:r>
            <a:r>
              <a:rPr lang="en-US" sz="1870" b="0" i="0" u="none" strike="noStrike" cap="none" baseline="0" dirty="0" smtClean="0">
                <a:latin typeface="Calibri"/>
                <a:ea typeface="Calibri"/>
                <a:cs typeface="Calibri"/>
                <a:sym typeface="Calibri"/>
              </a:rPr>
              <a:t>76.9% of graduates </a:t>
            </a:r>
            <a:r>
              <a:rPr lang="en-US" sz="1870" b="0" i="0" u="none" strike="noStrike" cap="none" baseline="0" dirty="0">
                <a:latin typeface="Calibri"/>
                <a:ea typeface="Calibri"/>
                <a:cs typeface="Calibri"/>
                <a:sym typeface="Calibri"/>
              </a:rPr>
              <a:t>were </a:t>
            </a:r>
            <a:r>
              <a:rPr lang="en-US" sz="1870" b="0" i="0" u="none" strike="noStrike" cap="none" baseline="0" dirty="0" smtClean="0">
                <a:latin typeface="Calibri"/>
                <a:ea typeface="Calibri"/>
                <a:cs typeface="Calibri"/>
                <a:sym typeface="Calibri"/>
              </a:rPr>
              <a:t>full-time,</a:t>
            </a:r>
            <a:r>
              <a:rPr lang="en-US" sz="1870" b="0" i="0" u="none" strike="noStrike" cap="none" dirty="0" smtClean="0">
                <a:latin typeface="Calibri"/>
                <a:ea typeface="Calibri"/>
                <a:cs typeface="Calibri"/>
                <a:sym typeface="Calibri"/>
              </a:rPr>
              <a:t> down slightly from the high of 79.7% recorded in 2017.</a:t>
            </a:r>
            <a:endParaRPr lang="en-US" sz="1870" b="0" i="0" u="none" strike="noStrike" cap="none" baseline="0" dirty="0" smtClean="0">
              <a:latin typeface="Calibri"/>
              <a:ea typeface="Calibri"/>
              <a:cs typeface="Calibri"/>
              <a:sym typeface="Calibri"/>
            </a:endParaRPr>
          </a:p>
          <a:p>
            <a:pPr marL="342900" marR="0" lvl="0" indent="-342900" algn="l" rtl="0">
              <a:lnSpc>
                <a:spcPct val="80000"/>
              </a:lnSpc>
              <a:spcBef>
                <a:spcPts val="374"/>
              </a:spcBef>
              <a:buClr>
                <a:schemeClr val="dk1"/>
              </a:buClr>
              <a:buSzPct val="98421"/>
              <a:buFont typeface="Arial"/>
              <a:buChar char="•"/>
            </a:pPr>
            <a:r>
              <a:rPr lang="en-US" sz="1870" dirty="0" smtClean="0">
                <a:latin typeface="Calibri"/>
                <a:ea typeface="Calibri"/>
                <a:cs typeface="Calibri"/>
                <a:sym typeface="Calibri"/>
              </a:rPr>
              <a:t>Just over </a:t>
            </a:r>
            <a:r>
              <a:rPr lang="en-US" sz="1870" b="0" i="0" u="none" strike="noStrike" cap="none" baseline="0" dirty="0" smtClean="0">
                <a:latin typeface="Calibri"/>
                <a:ea typeface="Calibri"/>
                <a:cs typeface="Calibri"/>
                <a:sym typeface="Calibri"/>
              </a:rPr>
              <a:t>7 in 10 respondents (70.8%) applied</a:t>
            </a:r>
            <a:r>
              <a:rPr lang="en-US" sz="1870" b="0" i="0" u="none" strike="noStrike" cap="none" dirty="0" smtClean="0">
                <a:latin typeface="Calibri"/>
                <a:ea typeface="Calibri"/>
                <a:cs typeface="Calibri"/>
                <a:sym typeface="Calibri"/>
              </a:rPr>
              <a:t> to the college</a:t>
            </a:r>
            <a:r>
              <a:rPr lang="en-US" sz="1870" b="0" i="0" u="none" strike="noStrike" cap="none" baseline="0" dirty="0" smtClean="0">
                <a:latin typeface="Calibri"/>
                <a:ea typeface="Calibri"/>
                <a:cs typeface="Calibri"/>
                <a:sym typeface="Calibri"/>
              </a:rPr>
              <a:t> </a:t>
            </a:r>
            <a:r>
              <a:rPr lang="en-US" sz="1870" b="0" i="0" u="none" strike="noStrike" cap="none" baseline="0" dirty="0">
                <a:latin typeface="Calibri"/>
                <a:ea typeface="Calibri"/>
                <a:cs typeface="Calibri"/>
                <a:sym typeface="Calibri"/>
              </a:rPr>
              <a:t>to earn Bermuda College </a:t>
            </a:r>
            <a:r>
              <a:rPr lang="en-US" sz="1870" b="0" i="0" u="none" strike="noStrike" cap="none" baseline="0" dirty="0" smtClean="0">
                <a:latin typeface="Calibri"/>
                <a:ea typeface="Calibri"/>
                <a:cs typeface="Calibri"/>
                <a:sym typeface="Calibri"/>
              </a:rPr>
              <a:t>credentials, down from the 80.3% recorded in </a:t>
            </a:r>
            <a:r>
              <a:rPr lang="en-US" sz="1870" dirty="0" smtClean="0">
                <a:latin typeface="Calibri"/>
                <a:ea typeface="Calibri"/>
                <a:cs typeface="Calibri"/>
                <a:sym typeface="Calibri"/>
              </a:rPr>
              <a:t>2018.</a:t>
            </a:r>
          </a:p>
          <a:p>
            <a:pPr marL="342900" marR="0" lvl="0" indent="-342900" algn="l" rtl="0">
              <a:lnSpc>
                <a:spcPct val="80000"/>
              </a:lnSpc>
              <a:spcBef>
                <a:spcPts val="374"/>
              </a:spcBef>
              <a:buClr>
                <a:schemeClr val="dk1"/>
              </a:buClr>
              <a:buSzPct val="98421"/>
              <a:buFont typeface="Arial"/>
              <a:buChar char="•"/>
            </a:pPr>
            <a:r>
              <a:rPr lang="en-US" sz="1870" dirty="0" smtClean="0">
                <a:ea typeface="Calibri"/>
                <a:cs typeface="Calibri"/>
                <a:sym typeface="Calibri"/>
              </a:rPr>
              <a:t>Nearly half of all graduates (48.7%) obtained their qualifications in </a:t>
            </a:r>
            <a:r>
              <a:rPr lang="en-US" sz="1870" dirty="0">
                <a:ea typeface="Calibri"/>
                <a:cs typeface="Calibri"/>
                <a:sym typeface="Calibri"/>
              </a:rPr>
              <a:t>2 </a:t>
            </a:r>
            <a:r>
              <a:rPr lang="en-US" sz="1870" dirty="0" smtClean="0">
                <a:ea typeface="Calibri"/>
                <a:cs typeface="Calibri"/>
                <a:sym typeface="Calibri"/>
              </a:rPr>
              <a:t>years, the highest level to date. </a:t>
            </a:r>
            <a:r>
              <a:rPr lang="en-US" sz="1870" b="0" i="0" u="none" strike="noStrike" cap="none" baseline="0" dirty="0" smtClean="0">
                <a:latin typeface="Calibri"/>
                <a:ea typeface="Calibri"/>
                <a:cs typeface="Calibri"/>
                <a:sym typeface="Calibri"/>
              </a:rPr>
              <a:t>Just over 3 in 10 students (30.2%) </a:t>
            </a:r>
            <a:r>
              <a:rPr lang="en-US" sz="1870" b="0" i="0" u="none" strike="noStrike" cap="none" dirty="0" smtClean="0">
                <a:latin typeface="Calibri"/>
                <a:ea typeface="Calibri"/>
                <a:cs typeface="Calibri"/>
                <a:sym typeface="Calibri"/>
              </a:rPr>
              <a:t>student</a:t>
            </a:r>
            <a:r>
              <a:rPr lang="en-US" sz="1870" b="0" i="0" u="none" strike="noStrike" cap="none" baseline="0" dirty="0" smtClean="0">
                <a:latin typeface="Calibri"/>
                <a:ea typeface="Calibri"/>
                <a:cs typeface="Calibri"/>
                <a:sym typeface="Calibri"/>
              </a:rPr>
              <a:t>s</a:t>
            </a:r>
            <a:r>
              <a:rPr lang="en-US" sz="1870" b="0" i="0" u="none" strike="noStrike" cap="none" dirty="0" smtClean="0">
                <a:latin typeface="Calibri"/>
                <a:ea typeface="Calibri"/>
                <a:cs typeface="Calibri"/>
                <a:sym typeface="Calibri"/>
              </a:rPr>
              <a:t> </a:t>
            </a:r>
            <a:r>
              <a:rPr lang="en-US" sz="1870" b="0" i="0" u="none" strike="noStrike" cap="none" baseline="0" dirty="0" smtClean="0">
                <a:latin typeface="Calibri"/>
                <a:ea typeface="Calibri"/>
                <a:cs typeface="Calibri"/>
                <a:sym typeface="Calibri"/>
              </a:rPr>
              <a:t>took </a:t>
            </a:r>
            <a:r>
              <a:rPr lang="en-US" sz="1870" b="0" i="0" u="none" strike="noStrike" cap="none" baseline="0" dirty="0">
                <a:latin typeface="Calibri"/>
                <a:ea typeface="Calibri"/>
                <a:cs typeface="Calibri"/>
                <a:sym typeface="Calibri"/>
              </a:rPr>
              <a:t>4 or more years to </a:t>
            </a:r>
            <a:r>
              <a:rPr lang="en-US" sz="1870" b="0" i="0" u="none" strike="noStrike" cap="none" baseline="0" dirty="0" smtClean="0">
                <a:latin typeface="Calibri"/>
                <a:ea typeface="Calibri"/>
                <a:cs typeface="Calibri"/>
                <a:sym typeface="Calibri"/>
              </a:rPr>
              <a:t>graduate.</a:t>
            </a:r>
          </a:p>
          <a:p>
            <a:pPr marL="342900" indent="-342900">
              <a:lnSpc>
                <a:spcPct val="80000"/>
              </a:lnSpc>
              <a:spcBef>
                <a:spcPts val="374"/>
              </a:spcBef>
              <a:buClr>
                <a:schemeClr val="dk1"/>
              </a:buClr>
              <a:buSzPct val="98421"/>
              <a:buFont typeface="Arial"/>
              <a:buChar char="•"/>
            </a:pPr>
            <a:r>
              <a:rPr lang="en-US" sz="1870" b="0" i="0" u="none" strike="noStrike" cap="none" baseline="0" dirty="0" smtClean="0">
                <a:latin typeface="Calibri"/>
                <a:ea typeface="Calibri"/>
                <a:cs typeface="Calibri"/>
                <a:sym typeface="Calibri"/>
              </a:rPr>
              <a:t> Nearly</a:t>
            </a:r>
            <a:r>
              <a:rPr lang="en-US" sz="1870" b="0" i="0" u="none" strike="noStrike" cap="none" dirty="0" smtClean="0">
                <a:latin typeface="Calibri"/>
                <a:ea typeface="Calibri"/>
                <a:cs typeface="Calibri"/>
                <a:sym typeface="Calibri"/>
              </a:rPr>
              <a:t> one-third (32.7%) of graduates plan to go overseas to continue their education, down from the </a:t>
            </a:r>
            <a:r>
              <a:rPr lang="en-US" sz="1870" b="0" i="0" u="none" strike="noStrike" cap="none" baseline="0" dirty="0" smtClean="0">
                <a:latin typeface="Calibri"/>
                <a:ea typeface="Calibri"/>
                <a:cs typeface="Calibri"/>
                <a:sym typeface="Calibri"/>
              </a:rPr>
              <a:t>54.8% recorded in 2018. Nearly 1 in 5 (18.7%) were going to explore</a:t>
            </a:r>
            <a:r>
              <a:rPr lang="en-US" sz="1870" b="0" i="0" u="none" strike="noStrike" cap="none" dirty="0" smtClean="0">
                <a:latin typeface="Calibri"/>
                <a:ea typeface="Calibri"/>
                <a:cs typeface="Calibri"/>
                <a:sym typeface="Calibri"/>
              </a:rPr>
              <a:t> other opportunities at the College.</a:t>
            </a:r>
            <a:endParaRPr lang="en-US" sz="1870" b="0" i="0" u="none" strike="noStrike" cap="none" baseline="0" dirty="0">
              <a:latin typeface="Calibri"/>
              <a:ea typeface="Calibri"/>
              <a:cs typeface="Calibri"/>
              <a:sym typeface="Calibri"/>
            </a:endParaRPr>
          </a:p>
          <a:p>
            <a:pPr marL="342900" marR="0" lvl="0" indent="-342900" algn="l" rtl="0">
              <a:lnSpc>
                <a:spcPct val="80000"/>
              </a:lnSpc>
              <a:spcBef>
                <a:spcPts val="374"/>
              </a:spcBef>
              <a:buClr>
                <a:schemeClr val="dk1"/>
              </a:buClr>
              <a:buSzPct val="98421"/>
              <a:buFont typeface="Arial"/>
              <a:buChar char="•"/>
            </a:pPr>
            <a:r>
              <a:rPr lang="en-US" sz="1870" b="0" i="0" u="none" strike="noStrike" cap="none" baseline="0" dirty="0" smtClean="0">
                <a:latin typeface="Calibri"/>
                <a:ea typeface="Calibri"/>
                <a:cs typeface="Calibri"/>
                <a:sym typeface="Calibri"/>
              </a:rPr>
              <a:t>Some</a:t>
            </a:r>
            <a:r>
              <a:rPr lang="en-US" sz="1870" b="0" i="0" u="none" strike="noStrike" cap="none" dirty="0" smtClean="0">
                <a:latin typeface="Calibri"/>
                <a:ea typeface="Calibri"/>
                <a:cs typeface="Calibri"/>
                <a:sym typeface="Calibri"/>
              </a:rPr>
              <a:t> 86.2%</a:t>
            </a:r>
            <a:r>
              <a:rPr lang="en-US" sz="1870" b="0" i="0" u="none" strike="noStrike" cap="none" baseline="0" dirty="0" smtClean="0">
                <a:latin typeface="Calibri"/>
                <a:ea typeface="Calibri"/>
                <a:cs typeface="Calibri"/>
                <a:sym typeface="Calibri"/>
              </a:rPr>
              <a:t> </a:t>
            </a:r>
            <a:r>
              <a:rPr lang="en-US" sz="1870" b="0" i="0" u="none" strike="noStrike" cap="none" baseline="0" dirty="0">
                <a:latin typeface="Calibri"/>
                <a:ea typeface="Calibri"/>
                <a:cs typeface="Calibri"/>
                <a:sym typeface="Calibri"/>
              </a:rPr>
              <a:t>were satisfied with the quality of </a:t>
            </a:r>
            <a:r>
              <a:rPr lang="en-US" sz="1870" b="0" i="0" u="none" strike="noStrike" cap="none" baseline="0" dirty="0" smtClean="0">
                <a:latin typeface="Calibri"/>
                <a:ea typeface="Calibri"/>
                <a:cs typeface="Calibri"/>
                <a:sym typeface="Calibri"/>
              </a:rPr>
              <a:t>instruction, a sharp </a:t>
            </a:r>
            <a:r>
              <a:rPr lang="en-US" sz="1870" dirty="0" smtClean="0">
                <a:latin typeface="Calibri"/>
                <a:ea typeface="Calibri"/>
                <a:cs typeface="Calibri"/>
                <a:sym typeface="Calibri"/>
              </a:rPr>
              <a:t>increase </a:t>
            </a:r>
            <a:r>
              <a:rPr lang="en-US" sz="1870" b="0" i="0" u="none" strike="noStrike" cap="none" baseline="0" dirty="0" smtClean="0">
                <a:latin typeface="Calibri"/>
                <a:ea typeface="Calibri"/>
                <a:cs typeface="Calibri"/>
                <a:sym typeface="Calibri"/>
              </a:rPr>
              <a:t>over 2018 (73.2%).</a:t>
            </a:r>
          </a:p>
          <a:p>
            <a:pPr marL="342900" marR="0" lvl="0" indent="-342900" algn="l" rtl="0">
              <a:lnSpc>
                <a:spcPct val="80000"/>
              </a:lnSpc>
              <a:spcBef>
                <a:spcPts val="374"/>
              </a:spcBef>
              <a:buClr>
                <a:schemeClr val="dk1"/>
              </a:buClr>
              <a:buSzPct val="98421"/>
              <a:buFont typeface="Arial"/>
              <a:buChar char="•"/>
            </a:pPr>
            <a:r>
              <a:rPr lang="en-US" sz="1870" b="0" i="0" u="none" strike="noStrike" cap="none" baseline="0" dirty="0" smtClean="0">
                <a:latin typeface="Calibri"/>
                <a:ea typeface="Calibri"/>
                <a:cs typeface="Calibri"/>
                <a:sym typeface="Calibri"/>
              </a:rPr>
              <a:t>89% </a:t>
            </a:r>
            <a:r>
              <a:rPr lang="en-US" sz="1870" b="0" i="0" u="none" strike="noStrike" cap="none" baseline="0" dirty="0">
                <a:latin typeface="Calibri"/>
                <a:ea typeface="Calibri"/>
                <a:cs typeface="Calibri"/>
                <a:sym typeface="Calibri"/>
              </a:rPr>
              <a:t>would recommend the College to </a:t>
            </a:r>
            <a:r>
              <a:rPr lang="en-US" sz="1870" b="0" i="0" u="none" strike="noStrike" cap="none" baseline="0" dirty="0" smtClean="0">
                <a:latin typeface="Calibri"/>
                <a:ea typeface="Calibri"/>
                <a:cs typeface="Calibri"/>
                <a:sym typeface="Calibri"/>
              </a:rPr>
              <a:t>others, the highest</a:t>
            </a:r>
            <a:r>
              <a:rPr lang="en-US" sz="1870" b="0" i="0" u="none" strike="noStrike" cap="none" dirty="0" smtClean="0">
                <a:latin typeface="Calibri"/>
                <a:ea typeface="Calibri"/>
                <a:cs typeface="Calibri"/>
                <a:sym typeface="Calibri"/>
              </a:rPr>
              <a:t> level since 2013, while the </a:t>
            </a:r>
            <a:r>
              <a:rPr lang="en-US" sz="1870" b="0" i="0" u="none" strike="noStrike" cap="none" baseline="0" dirty="0" smtClean="0">
                <a:latin typeface="Calibri"/>
                <a:ea typeface="Calibri"/>
                <a:cs typeface="Calibri"/>
                <a:sym typeface="Calibri"/>
              </a:rPr>
              <a:t>overall </a:t>
            </a:r>
            <a:r>
              <a:rPr lang="en-US" sz="1870" b="0" i="0" u="none" strike="noStrike" cap="none" baseline="0" dirty="0">
                <a:latin typeface="Calibri"/>
                <a:ea typeface="Calibri"/>
                <a:cs typeface="Calibri"/>
                <a:sym typeface="Calibri"/>
              </a:rPr>
              <a:t>satisfaction rating </a:t>
            </a:r>
            <a:r>
              <a:rPr lang="en-US" sz="1870" b="0" i="0" u="none" strike="noStrike" cap="none" baseline="0" dirty="0" smtClean="0">
                <a:latin typeface="Calibri"/>
                <a:ea typeface="Calibri"/>
                <a:cs typeface="Calibri"/>
                <a:sym typeface="Calibri"/>
              </a:rPr>
              <a:t>increased to 83.5%, up from</a:t>
            </a:r>
            <a:r>
              <a:rPr lang="en-US" sz="1870" b="0" i="0" u="none" strike="noStrike" cap="none" dirty="0" smtClean="0">
                <a:latin typeface="Calibri"/>
                <a:ea typeface="Calibri"/>
                <a:cs typeface="Calibri"/>
                <a:sym typeface="Calibri"/>
              </a:rPr>
              <a:t> the </a:t>
            </a:r>
            <a:r>
              <a:rPr lang="en-US" sz="1870" b="0" i="0" u="none" strike="noStrike" cap="none" baseline="0" dirty="0" smtClean="0">
                <a:latin typeface="Calibri"/>
                <a:ea typeface="Calibri"/>
                <a:cs typeface="Calibri"/>
                <a:sym typeface="Calibri"/>
              </a:rPr>
              <a:t> 77.8% </a:t>
            </a:r>
            <a:r>
              <a:rPr lang="en-US" sz="1870" b="0" i="0" u="none" strike="noStrike" cap="none" dirty="0" smtClean="0">
                <a:latin typeface="Calibri"/>
                <a:ea typeface="Calibri"/>
                <a:cs typeface="Calibri"/>
                <a:sym typeface="Calibri"/>
              </a:rPr>
              <a:t>recorded in 2018.</a:t>
            </a:r>
            <a:endParaRPr lang="en-US" sz="1870" b="0" i="0" u="none" strike="noStrike" cap="none" baseline="0" dirty="0">
              <a:latin typeface="Calibri"/>
              <a:ea typeface="Calibri"/>
              <a:cs typeface="Calibri"/>
              <a:sym typeface="Calibri"/>
            </a:endParaRPr>
          </a:p>
          <a:p>
            <a:pPr marL="342900" marR="0" lvl="0" indent="-342900" algn="l" rtl="0">
              <a:lnSpc>
                <a:spcPct val="80000"/>
              </a:lnSpc>
              <a:spcBef>
                <a:spcPts val="374"/>
              </a:spcBef>
              <a:buClr>
                <a:schemeClr val="dk1"/>
              </a:buClr>
              <a:buSzPct val="98421"/>
              <a:buFont typeface="Arial"/>
              <a:buChar char="•"/>
            </a:pPr>
            <a:r>
              <a:rPr lang="en-US" sz="1870" b="0" i="0" u="none" strike="noStrike" cap="none" baseline="0" dirty="0" smtClean="0">
                <a:latin typeface="Calibri"/>
                <a:ea typeface="Calibri"/>
                <a:cs typeface="Calibri"/>
                <a:sym typeface="Calibri"/>
              </a:rPr>
              <a:t>Graduates </a:t>
            </a:r>
            <a:r>
              <a:rPr lang="en-US" sz="1870" b="0" i="0" u="none" strike="noStrike" cap="none" baseline="0" dirty="0">
                <a:latin typeface="Calibri"/>
                <a:ea typeface="Calibri"/>
                <a:cs typeface="Calibri"/>
                <a:sym typeface="Calibri"/>
              </a:rPr>
              <a:t>most enjoyed </a:t>
            </a:r>
            <a:r>
              <a:rPr lang="en-US" sz="1870" b="0" i="0" u="none" strike="noStrike" cap="none" baseline="0" dirty="0" smtClean="0">
                <a:latin typeface="Calibri"/>
                <a:ea typeface="Calibri"/>
                <a:cs typeface="Calibri"/>
                <a:sym typeface="Calibri"/>
              </a:rPr>
              <a:t>the environment and atmosphere at the College (36.2%) and the lecturers/staff (34.8 %). </a:t>
            </a:r>
          </a:p>
          <a:p>
            <a:pPr marL="342900" marR="0" lvl="0" indent="-342900" algn="l" rtl="0">
              <a:lnSpc>
                <a:spcPct val="80000"/>
              </a:lnSpc>
              <a:spcBef>
                <a:spcPts val="374"/>
              </a:spcBef>
              <a:buClr>
                <a:schemeClr val="dk1"/>
              </a:buClr>
              <a:buSzPct val="98421"/>
              <a:buFont typeface="Arial"/>
              <a:buChar char="•"/>
            </a:pPr>
            <a:r>
              <a:rPr lang="en-US" sz="1870" dirty="0" smtClean="0">
                <a:latin typeface="Calibri"/>
                <a:ea typeface="Calibri"/>
                <a:cs typeface="Calibri"/>
                <a:sym typeface="Calibri"/>
              </a:rPr>
              <a:t>3 in 10 (32%) felt that the College should increase the number of courses offered as well as upgrade the courses on offer.</a:t>
            </a:r>
            <a:endParaRPr lang="en-US" sz="1870" b="0" i="0" u="none" strike="noStrike" cap="none" baseline="0" dirty="0">
              <a:latin typeface="Calibri"/>
              <a:ea typeface="Calibri"/>
              <a:cs typeface="Calibri"/>
              <a:sym typeface="Calibri"/>
            </a:endParaRPr>
          </a:p>
          <a:p>
            <a:pPr marL="342900" marR="0" lvl="0" indent="-231140" algn="l" rtl="0">
              <a:lnSpc>
                <a:spcPct val="80000"/>
              </a:lnSpc>
              <a:spcBef>
                <a:spcPts val="352"/>
              </a:spcBef>
              <a:buClr>
                <a:schemeClr val="dk1"/>
              </a:buClr>
              <a:buFont typeface="Arial"/>
              <a:buNone/>
            </a:pPr>
            <a:endParaRPr sz="1760" b="0" i="0" u="none" strike="noStrike" cap="none" baseline="0" dirty="0">
              <a:solidFill>
                <a:schemeClr val="dk1"/>
              </a:solidFill>
              <a:latin typeface="Calibri"/>
              <a:ea typeface="Calibri"/>
              <a:cs typeface="Calibri"/>
              <a:sym typeface="Calibri"/>
            </a:endParaRPr>
          </a:p>
        </p:txBody>
      </p:sp>
      <p:sp>
        <p:nvSpPr>
          <p:cNvPr id="142" name="Shape 142"/>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Calibri"/>
                <a:ea typeface="Calibri"/>
                <a:cs typeface="Calibri"/>
                <a:sym typeface="Calibri"/>
              </a:rPr>
              <a:t>Annual Graduate Survey 2019</a:t>
            </a:r>
            <a:endParaRPr lang="en-US" sz="1200" b="0" i="0" u="none" strike="noStrike" cap="none" baseline="0" dirty="0">
              <a:solidFill>
                <a:srgbClr val="888888"/>
              </a:solidFill>
              <a:latin typeface="Calibri"/>
              <a:ea typeface="Calibri"/>
              <a:cs typeface="Calibri"/>
              <a:sym typeface="Calibri"/>
            </a:endParaRPr>
          </a:p>
        </p:txBody>
      </p:sp>
      <p:sp>
        <p:nvSpPr>
          <p:cNvPr id="143" name="Shape 14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7</a:t>
            </a:fld>
            <a:endParaRPr lang="en-US" sz="1200" b="0" i="0" u="none" strike="noStrike" cap="none" baseline="0" dirty="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 calcmode="lin" valueType="num">
                                      <p:cBhvr additive="base">
                                        <p:cTn id="7" dur="500" fill="hold"/>
                                        <p:tgtEl>
                                          <p:spTgt spid="1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
                                            <p:txEl>
                                              <p:pRg st="1" end="1"/>
                                            </p:txEl>
                                          </p:spTgt>
                                        </p:tgtEl>
                                        <p:attrNameLst>
                                          <p:attrName>style.visibility</p:attrName>
                                        </p:attrNameLst>
                                      </p:cBhvr>
                                      <p:to>
                                        <p:strVal val="visible"/>
                                      </p:to>
                                    </p:set>
                                    <p:anim calcmode="lin" valueType="num">
                                      <p:cBhvr additive="base">
                                        <p:cTn id="13" dur="500" fill="hold"/>
                                        <p:tgtEl>
                                          <p:spTgt spid="1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
                                            <p:txEl>
                                              <p:pRg st="2" end="2"/>
                                            </p:txEl>
                                          </p:spTgt>
                                        </p:tgtEl>
                                        <p:attrNameLst>
                                          <p:attrName>style.visibility</p:attrName>
                                        </p:attrNameLst>
                                      </p:cBhvr>
                                      <p:to>
                                        <p:strVal val="visible"/>
                                      </p:to>
                                    </p:set>
                                    <p:anim calcmode="lin" valueType="num">
                                      <p:cBhvr additive="base">
                                        <p:cTn id="19" dur="500" fill="hold"/>
                                        <p:tgtEl>
                                          <p:spTgt spid="1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1">
                                            <p:txEl>
                                              <p:pRg st="3" end="3"/>
                                            </p:txEl>
                                          </p:spTgt>
                                        </p:tgtEl>
                                        <p:attrNameLst>
                                          <p:attrName>style.visibility</p:attrName>
                                        </p:attrNameLst>
                                      </p:cBhvr>
                                      <p:to>
                                        <p:strVal val="visible"/>
                                      </p:to>
                                    </p:set>
                                    <p:anim calcmode="lin" valueType="num">
                                      <p:cBhvr additive="base">
                                        <p:cTn id="25" dur="500" fill="hold"/>
                                        <p:tgtEl>
                                          <p:spTgt spid="1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1">
                                            <p:txEl>
                                              <p:pRg st="4" end="4"/>
                                            </p:txEl>
                                          </p:spTgt>
                                        </p:tgtEl>
                                        <p:attrNameLst>
                                          <p:attrName>style.visibility</p:attrName>
                                        </p:attrNameLst>
                                      </p:cBhvr>
                                      <p:to>
                                        <p:strVal val="visible"/>
                                      </p:to>
                                    </p:set>
                                    <p:anim calcmode="lin" valueType="num">
                                      <p:cBhvr additive="base">
                                        <p:cTn id="31" dur="500" fill="hold"/>
                                        <p:tgtEl>
                                          <p:spTgt spid="1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1">
                                            <p:txEl>
                                              <p:pRg st="5" end="5"/>
                                            </p:txEl>
                                          </p:spTgt>
                                        </p:tgtEl>
                                        <p:attrNameLst>
                                          <p:attrName>style.visibility</p:attrName>
                                        </p:attrNameLst>
                                      </p:cBhvr>
                                      <p:to>
                                        <p:strVal val="visible"/>
                                      </p:to>
                                    </p:set>
                                    <p:anim calcmode="lin" valueType="num">
                                      <p:cBhvr additive="base">
                                        <p:cTn id="37" dur="500" fill="hold"/>
                                        <p:tgtEl>
                                          <p:spTgt spid="14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1">
                                            <p:txEl>
                                              <p:pRg st="6" end="6"/>
                                            </p:txEl>
                                          </p:spTgt>
                                        </p:tgtEl>
                                        <p:attrNameLst>
                                          <p:attrName>style.visibility</p:attrName>
                                        </p:attrNameLst>
                                      </p:cBhvr>
                                      <p:to>
                                        <p:strVal val="visible"/>
                                      </p:to>
                                    </p:set>
                                    <p:anim calcmode="lin" valueType="num">
                                      <p:cBhvr additive="base">
                                        <p:cTn id="43" dur="500" fill="hold"/>
                                        <p:tgtEl>
                                          <p:spTgt spid="14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1">
                                            <p:txEl>
                                              <p:pRg st="7" end="7"/>
                                            </p:txEl>
                                          </p:spTgt>
                                        </p:tgtEl>
                                        <p:attrNameLst>
                                          <p:attrName>style.visibility</p:attrName>
                                        </p:attrNameLst>
                                      </p:cBhvr>
                                      <p:to>
                                        <p:strVal val="visible"/>
                                      </p:to>
                                    </p:set>
                                    <p:anim calcmode="lin" valueType="num">
                                      <p:cBhvr additive="base">
                                        <p:cTn id="49" dur="500" fill="hold"/>
                                        <p:tgtEl>
                                          <p:spTgt spid="14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1">
                                            <p:txEl>
                                              <p:pRg st="8" end="8"/>
                                            </p:txEl>
                                          </p:spTgt>
                                        </p:tgtEl>
                                        <p:attrNameLst>
                                          <p:attrName>style.visibility</p:attrName>
                                        </p:attrNameLst>
                                      </p:cBhvr>
                                      <p:to>
                                        <p:strVal val="visible"/>
                                      </p:to>
                                    </p:set>
                                    <p:anim calcmode="lin" valueType="num">
                                      <p:cBhvr additive="base">
                                        <p:cTn id="55" dur="500" fill="hold"/>
                                        <p:tgtEl>
                                          <p:spTgt spid="14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28600" y="1981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8800" b="0" i="0" u="none" strike="noStrike" cap="none" baseline="0">
                <a:solidFill>
                  <a:srgbClr val="FF0000"/>
                </a:solidFill>
                <a:latin typeface="Calibri"/>
                <a:ea typeface="Calibri"/>
                <a:cs typeface="Calibri"/>
                <a:sym typeface="Calibri"/>
              </a:rPr>
              <a:t>Demographics</a:t>
            </a:r>
          </a:p>
        </p:txBody>
      </p:sp>
      <p:sp>
        <p:nvSpPr>
          <p:cNvPr id="149" name="Shape 149"/>
          <p:cNvSpPr txBox="1">
            <a:spLocks noGrp="1"/>
          </p:cNvSpPr>
          <p:nvPr>
            <p:ph type="ftr" sz="quarter" idx="11"/>
          </p:nvPr>
        </p:nvSpPr>
        <p:spPr>
          <a:prstGeom prst="rect">
            <a:avLst/>
          </a:prstGeom>
          <a:noFill/>
          <a:ln>
            <a:noFill/>
          </a:ln>
        </p:spPr>
        <p:txBody>
          <a:bodyPr lIns="91425" tIns="45700" rIns="91425" bIns="45700" anchor="ctr" anchorCtr="0">
            <a:noAutofit/>
          </a:bodyPr>
          <a:lstStyle/>
          <a:p>
            <a:pPr>
              <a:buSzPct val="25000"/>
            </a:pPr>
            <a:r>
              <a:rPr lang="en-US" sz="1200" b="0" i="0" u="none" strike="noStrike" cap="none" baseline="0" dirty="0">
                <a:solidFill>
                  <a:srgbClr val="888888"/>
                </a:solidFill>
                <a:latin typeface="Calibri"/>
                <a:ea typeface="Calibri"/>
                <a:cs typeface="Calibri"/>
                <a:sym typeface="Calibri"/>
              </a:rPr>
              <a:t>Annual Graduate Survey </a:t>
            </a:r>
            <a:r>
              <a:rPr lang="en-US" sz="1200" dirty="0" smtClean="0">
                <a:solidFill>
                  <a:srgbClr val="888888"/>
                </a:solidFill>
                <a:latin typeface="Calibri"/>
                <a:ea typeface="Calibri"/>
                <a:cs typeface="Calibri"/>
                <a:sym typeface="Calibri"/>
              </a:rPr>
              <a:t>2018</a:t>
            </a:r>
            <a:endParaRPr lang="en-US" sz="1200" dirty="0">
              <a:solidFill>
                <a:srgbClr val="888888"/>
              </a:solidFill>
              <a:latin typeface="Calibri"/>
              <a:ea typeface="Calibri"/>
              <a:cs typeface="Calibri"/>
              <a:sym typeface="Calibri"/>
            </a:endParaRPr>
          </a:p>
        </p:txBody>
      </p:sp>
      <p:sp>
        <p:nvSpPr>
          <p:cNvPr id="150" name="Shape 15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8</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none" strike="noStrike" cap="none" baseline="0" dirty="0">
                <a:solidFill>
                  <a:schemeClr val="dk1"/>
                </a:solidFill>
                <a:latin typeface="+mn-lt"/>
                <a:ea typeface="Times New Roman"/>
                <a:cs typeface="Times New Roman"/>
                <a:sym typeface="Times New Roman"/>
              </a:rPr>
              <a:t>Gender of Respondents</a:t>
            </a:r>
          </a:p>
        </p:txBody>
      </p:sp>
      <p:sp>
        <p:nvSpPr>
          <p:cNvPr id="156" name="Shape 156"/>
          <p:cNvSpPr txBox="1">
            <a:spLocks noGrp="1"/>
          </p:cNvSpPr>
          <p:nvPr>
            <p:ph idx="1"/>
          </p:nvPr>
        </p:nvSpPr>
        <p:spPr>
          <a:xfrm>
            <a:off x="762000" y="5486400"/>
            <a:ext cx="8229600" cy="869950"/>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Arial"/>
              <a:buNone/>
            </a:pPr>
            <a:r>
              <a:rPr lang="en-US" sz="1800" b="0" i="0" u="none" strike="noStrike" cap="none" baseline="0" dirty="0" smtClean="0">
                <a:solidFill>
                  <a:schemeClr val="dk1"/>
                </a:solidFill>
                <a:latin typeface="Calibri"/>
                <a:ea typeface="Calibri"/>
                <a:cs typeface="Calibri"/>
                <a:sym typeface="Calibri"/>
              </a:rPr>
              <a:t>In 2019 the level of parity increased between males and females and is now at its highest</a:t>
            </a:r>
            <a:r>
              <a:rPr lang="en-US" sz="1800" b="0" i="0" u="none" strike="noStrike" cap="none" dirty="0" smtClean="0">
                <a:solidFill>
                  <a:schemeClr val="dk1"/>
                </a:solidFill>
                <a:latin typeface="Calibri"/>
                <a:ea typeface="Calibri"/>
                <a:cs typeface="Calibri"/>
                <a:sym typeface="Calibri"/>
              </a:rPr>
              <a:t> level to-date.</a:t>
            </a:r>
            <a:endParaRPr lang="en-US" sz="1800" b="0" i="0" u="none" strike="noStrike" cap="none" baseline="0" dirty="0">
              <a:solidFill>
                <a:schemeClr val="dk1"/>
              </a:solidFill>
              <a:latin typeface="Calibri"/>
              <a:ea typeface="Calibri"/>
              <a:cs typeface="Calibri"/>
              <a:sym typeface="Calibri"/>
            </a:endParaRPr>
          </a:p>
        </p:txBody>
      </p:sp>
      <p:sp>
        <p:nvSpPr>
          <p:cNvPr id="157" name="Shape 157"/>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Annual Graduate Survey </a:t>
            </a:r>
            <a:r>
              <a:rPr lang="en-US" sz="1200" b="0" i="0" u="none" strike="noStrike" cap="none" baseline="0" dirty="0" smtClean="0">
                <a:solidFill>
                  <a:srgbClr val="888888"/>
                </a:solidFill>
                <a:latin typeface="Calibri"/>
                <a:ea typeface="Calibri"/>
                <a:cs typeface="Calibri"/>
                <a:sym typeface="Calibri"/>
              </a:rPr>
              <a:t>2019</a:t>
            </a:r>
            <a:endParaRPr lang="en-US" sz="1200" b="0" i="0" u="none" strike="noStrike" cap="none" baseline="0" dirty="0">
              <a:solidFill>
                <a:srgbClr val="888888"/>
              </a:solidFill>
              <a:latin typeface="Calibri"/>
              <a:ea typeface="Calibri"/>
              <a:cs typeface="Calibri"/>
              <a:sym typeface="Calibri"/>
            </a:endParaRPr>
          </a:p>
        </p:txBody>
      </p:sp>
      <p:sp>
        <p:nvSpPr>
          <p:cNvPr id="158" name="Shape 15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9</a:t>
            </a:fld>
            <a:endParaRPr lang="en-US" sz="1200" b="0" i="0" u="none" strike="noStrike" cap="none" baseline="0">
              <a:solidFill>
                <a:srgbClr val="888888"/>
              </a:solidFill>
              <a:latin typeface="Calibri"/>
              <a:ea typeface="Calibri"/>
              <a:cs typeface="Calibri"/>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953718336"/>
              </p:ext>
            </p:extLst>
          </p:nvPr>
        </p:nvGraphicFramePr>
        <p:xfrm>
          <a:off x="762000" y="1272540"/>
          <a:ext cx="7048500" cy="40081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16909</TotalTime>
  <Words>2843</Words>
  <Application>Microsoft Office PowerPoint</Application>
  <PresentationFormat>On-screen Show (4:3)</PresentationFormat>
  <Paragraphs>382</Paragraphs>
  <Slides>39</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Times New Roman</vt:lpstr>
      <vt:lpstr>Calibri Light</vt:lpstr>
      <vt:lpstr>Arial</vt:lpstr>
      <vt:lpstr>Office Theme</vt:lpstr>
      <vt:lpstr>Annual Graduates’ Survey 2019</vt:lpstr>
      <vt:lpstr>Table of Contents</vt:lpstr>
      <vt:lpstr>Introduction</vt:lpstr>
      <vt:lpstr>Aims</vt:lpstr>
      <vt:lpstr>Methodology</vt:lpstr>
      <vt:lpstr>Highlights</vt:lpstr>
      <vt:lpstr>Highlights</vt:lpstr>
      <vt:lpstr>Demographics</vt:lpstr>
      <vt:lpstr>Gender of Respondents</vt:lpstr>
      <vt:lpstr>Age of Respondent</vt:lpstr>
      <vt:lpstr>Enrolment status of respondent</vt:lpstr>
      <vt:lpstr>Programmes of Study and Next Steps</vt:lpstr>
      <vt:lpstr>Why did you enrol at the College?</vt:lpstr>
      <vt:lpstr>From which programme are you graduating?</vt:lpstr>
      <vt:lpstr>How long did it take you to graduate?</vt:lpstr>
      <vt:lpstr>The time it takes to graduate</vt:lpstr>
      <vt:lpstr>The reasons that students do not  graduate on time</vt:lpstr>
      <vt:lpstr>What do you plan to do after graduation?</vt:lpstr>
      <vt:lpstr>Country of intended institution of study</vt:lpstr>
      <vt:lpstr>Institution attending after graduation 2019 (N=36)</vt:lpstr>
      <vt:lpstr>Institution attending after graduation 2018 (N=56)</vt:lpstr>
      <vt:lpstr>Intended courses of study 2019 (N=44)</vt:lpstr>
      <vt:lpstr>Intended courses of study 2018 (N=72)</vt:lpstr>
      <vt:lpstr>Satisfaction Ratings</vt:lpstr>
      <vt:lpstr>Programme-related, percent satisfied</vt:lpstr>
      <vt:lpstr>Academic Policies/Procedures,  percent satisfied</vt:lpstr>
      <vt:lpstr>College services, percent satisfied</vt:lpstr>
      <vt:lpstr>College services ratings, continued</vt:lpstr>
      <vt:lpstr>College services ratings, continued</vt:lpstr>
      <vt:lpstr>College facilities, percent satisfied</vt:lpstr>
      <vt:lpstr>Students’ self-evaluation of skills, percent saying ‘excellent/good’</vt:lpstr>
      <vt:lpstr>Students’ self-evaluation of skills,  percent saying ‘excellent/good,’ cont’d</vt:lpstr>
      <vt:lpstr>Overall Satisfaction Rating</vt:lpstr>
      <vt:lpstr>Would you recommend Bermuda College?</vt:lpstr>
      <vt:lpstr>Verbatim Comments</vt:lpstr>
      <vt:lpstr>What did you enjoy about your years at Bermuda College?  </vt:lpstr>
      <vt:lpstr>What changes can the College make for the benefit of students? (2019 N=50; 2018: N=55, 2017: N=53) </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Graduates’ Survey 2015</dc:title>
  <dc:creator>Cordell Riley</dc:creator>
  <cp:lastModifiedBy>Cordell Riley</cp:lastModifiedBy>
  <cp:revision>397</cp:revision>
  <cp:lastPrinted>2018-07-10T15:39:51Z</cp:lastPrinted>
  <dcterms:modified xsi:type="dcterms:W3CDTF">2019-08-26T22:14:17Z</dcterms:modified>
</cp:coreProperties>
</file>